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roxima Nova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Gill Sans"/>
      <p:regular r:id="rId23"/>
      <p:bold r:id="rId24"/>
    </p:embeddedFont>
    <p:embeddedFont>
      <p:font typeface="Alfa Slab One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GillSans-bold.fntdata"/><Relationship Id="rId23" Type="http://schemas.openxmlformats.org/officeDocument/2006/relationships/font" Target="fonts/Gill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AlfaSlab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ProximaNova-regular.fntdata"/><Relationship Id="rId14" Type="http://schemas.openxmlformats.org/officeDocument/2006/relationships/slide" Target="slides/slide9.xml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ProximaNova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931cee43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931cee43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931cee43a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931cee43a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931cee43a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931cee43a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931cee43a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931cee43a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931cee43a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931cee43a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931cee43a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931cee43a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931cee43a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931cee43a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931cee43a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931cee43a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31153" l="0" r="3864" t="0"/>
          <a:stretch/>
        </p:blipFill>
        <p:spPr>
          <a:xfrm>
            <a:off x="0" y="0"/>
            <a:ext cx="94954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85875" y="1789600"/>
            <a:ext cx="54948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 change the world by turning lost students into Christ-centered labourers through our movements on campus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85875" y="678400"/>
            <a:ext cx="36600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WELLINGTON STUDENT LIFE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298775" y="710425"/>
            <a:ext cx="18387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75">
              <a:solidFill>
                <a:srgbClr val="66666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THE NEED</a:t>
            </a:r>
            <a:endParaRPr b="1" sz="24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4" name="Google Shape;64;p14"/>
          <p:cNvGrpSpPr/>
          <p:nvPr/>
        </p:nvGrpSpPr>
        <p:grpSpPr>
          <a:xfrm>
            <a:off x="298763" y="1718225"/>
            <a:ext cx="8546475" cy="1991300"/>
            <a:chOff x="298750" y="1728875"/>
            <a:chExt cx="8546475" cy="1991300"/>
          </a:xfrm>
        </p:grpSpPr>
        <p:sp>
          <p:nvSpPr>
            <p:cNvPr id="65" name="Google Shape;65;p14"/>
            <p:cNvSpPr/>
            <p:nvPr/>
          </p:nvSpPr>
          <p:spPr>
            <a:xfrm>
              <a:off x="298750" y="1748575"/>
              <a:ext cx="2805600" cy="1971600"/>
            </a:xfrm>
            <a:prstGeom prst="roundRect">
              <a:avLst>
                <a:gd fmla="val 10000" name="adj"/>
              </a:avLst>
            </a:prstGeom>
            <a:solidFill>
              <a:srgbClr val="A2C4C9"/>
            </a:solidFill>
            <a:ln cap="rnd" cmpd="sng" w="222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4"/>
            <p:cNvSpPr txBox="1"/>
            <p:nvPr/>
          </p:nvSpPr>
          <p:spPr>
            <a:xfrm>
              <a:off x="450775" y="2076050"/>
              <a:ext cx="2486100" cy="13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Gill Sans"/>
                <a:buNone/>
              </a:pPr>
              <a:r>
                <a:rPr i="0" lang="en" sz="22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7.</a:t>
              </a:r>
              <a:r>
                <a:rPr lang="en" sz="22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7</a:t>
              </a:r>
              <a:r>
                <a:rPr i="0" lang="en" sz="22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Billion people in the world</a:t>
              </a:r>
              <a:endParaRPr i="0" sz="2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3169200" y="1728875"/>
              <a:ext cx="2805600" cy="1971600"/>
            </a:xfrm>
            <a:prstGeom prst="roundRect">
              <a:avLst>
                <a:gd fmla="val 10000" name="adj"/>
              </a:avLst>
            </a:prstGeom>
            <a:solidFill>
              <a:srgbClr val="C2984C"/>
            </a:solidFill>
            <a:ln cap="rnd" cmpd="sng" w="222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4"/>
            <p:cNvSpPr txBox="1"/>
            <p:nvPr/>
          </p:nvSpPr>
          <p:spPr>
            <a:xfrm>
              <a:off x="3339788" y="1847175"/>
              <a:ext cx="2522100" cy="16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Gill Sans"/>
                <a:buNone/>
              </a:pPr>
              <a:r>
                <a:rPr i="0" lang="en" sz="22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2.5 Billion Christians</a:t>
              </a:r>
              <a:endParaRPr i="0" sz="2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6039625" y="1728875"/>
              <a:ext cx="2805600" cy="1971600"/>
            </a:xfrm>
            <a:prstGeom prst="roundRect">
              <a:avLst>
                <a:gd fmla="val 10000" name="adj"/>
              </a:avLst>
            </a:prstGeom>
            <a:solidFill>
              <a:srgbClr val="DD7E6B"/>
            </a:solidFill>
            <a:ln cap="rnd" cmpd="sng" w="222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4"/>
            <p:cNvSpPr txBox="1"/>
            <p:nvPr/>
          </p:nvSpPr>
          <p:spPr>
            <a:xfrm>
              <a:off x="6152400" y="1766825"/>
              <a:ext cx="2692800" cy="189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Gill Sans"/>
                <a:buNone/>
              </a:pPr>
              <a:r>
                <a:rPr i="0" lang="en" sz="22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5.2 Billion </a:t>
              </a:r>
              <a:endParaRPr i="0" sz="2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Gill Sans"/>
                <a:buNone/>
              </a:pPr>
              <a:r>
                <a:rPr i="0" lang="en" sz="22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people who don’t have a personal relationship with Jesus</a:t>
              </a:r>
              <a:endParaRPr i="0" sz="2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 rot="-5400000">
              <a:off x="2830371" y="2487618"/>
              <a:ext cx="536100" cy="493500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E3CFCD">
                <a:alpha val="89800"/>
              </a:srgbClr>
            </a:solidFill>
            <a:ln cap="rnd" cmpd="sng" w="22225">
              <a:solidFill>
                <a:srgbClr val="E3CFCD">
                  <a:alpha val="898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 rot="-5400000">
              <a:off x="5701684" y="2467919"/>
              <a:ext cx="536100" cy="493500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E9DDCF">
                <a:alpha val="89800"/>
              </a:srgbClr>
            </a:solidFill>
            <a:ln cap="rnd" cmpd="sng" w="22225">
              <a:solidFill>
                <a:srgbClr val="E9DDCF">
                  <a:alpha val="898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1215625" y="822450"/>
            <a:ext cx="41565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WHY STUDENTS?</a:t>
            </a:r>
            <a:endParaRPr b="1" sz="480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5824782" y="822440"/>
            <a:ext cx="23523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DD7E6B"/>
                </a:solidFill>
                <a:latin typeface="Montserrat"/>
                <a:ea typeface="Montserrat"/>
                <a:cs typeface="Montserrat"/>
                <a:sym typeface="Montserrat"/>
              </a:rPr>
              <a:t>HOW WE ARE FILLING THE GAP</a:t>
            </a:r>
            <a:endParaRPr sz="1300">
              <a:solidFill>
                <a:srgbClr val="DD7E6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5"/>
          <p:cNvSpPr/>
          <p:nvPr/>
        </p:nvSpPr>
        <p:spPr>
          <a:xfrm rot="-5400000">
            <a:off x="3746841" y="2636861"/>
            <a:ext cx="3703200" cy="74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926176" y="434426"/>
            <a:ext cx="2120400" cy="40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HOW WE ARE REACHING STUDENTS</a:t>
            </a:r>
            <a:endParaRPr b="1" sz="22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(WIN)</a:t>
            </a:r>
            <a:endParaRPr b="1" sz="22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6" name="Google Shape;86;p16"/>
          <p:cNvGrpSpPr/>
          <p:nvPr/>
        </p:nvGrpSpPr>
        <p:grpSpPr>
          <a:xfrm>
            <a:off x="3613767" y="988058"/>
            <a:ext cx="4869375" cy="3167374"/>
            <a:chOff x="3600967" y="582045"/>
            <a:chExt cx="4869375" cy="3167374"/>
          </a:xfrm>
        </p:grpSpPr>
        <p:sp>
          <p:nvSpPr>
            <p:cNvPr id="87" name="Google Shape;87;p16"/>
            <p:cNvSpPr/>
            <p:nvPr/>
          </p:nvSpPr>
          <p:spPr>
            <a:xfrm>
              <a:off x="3601042" y="582045"/>
              <a:ext cx="4869300" cy="666900"/>
            </a:xfrm>
            <a:prstGeom prst="roundRect">
              <a:avLst>
                <a:gd fmla="val 10000" name="adj"/>
              </a:avLst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3803622" y="732073"/>
              <a:ext cx="368418" cy="36682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4374533" y="582045"/>
              <a:ext cx="40956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6"/>
            <p:cNvSpPr txBox="1"/>
            <p:nvPr/>
          </p:nvSpPr>
          <p:spPr>
            <a:xfrm>
              <a:off x="4374533" y="582045"/>
              <a:ext cx="40956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Gill Sans"/>
                <a:buNone/>
              </a:pPr>
              <a:r>
                <a:rPr i="0" lang="en" sz="18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O-Week “On the Journey” Jandal Campaign</a:t>
              </a:r>
              <a:endParaRPr i="0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3601042" y="1415533"/>
              <a:ext cx="4869300" cy="666900"/>
            </a:xfrm>
            <a:prstGeom prst="roundRect">
              <a:avLst>
                <a:gd fmla="val 10000" name="adj"/>
              </a:avLst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3803622" y="1565560"/>
              <a:ext cx="368418" cy="36682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4374533" y="1415533"/>
              <a:ext cx="40956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6"/>
            <p:cNvSpPr txBox="1"/>
            <p:nvPr/>
          </p:nvSpPr>
          <p:spPr>
            <a:xfrm>
              <a:off x="4374533" y="1415533"/>
              <a:ext cx="40956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Gill Sans"/>
                <a:buNone/>
              </a:pPr>
              <a:r>
                <a:rPr i="0" lang="en" sz="18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Student Life 101</a:t>
              </a:r>
              <a:endParaRPr i="0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3600967" y="2249032"/>
              <a:ext cx="4869300" cy="666900"/>
            </a:xfrm>
            <a:prstGeom prst="roundRect">
              <a:avLst>
                <a:gd fmla="val 10000" name="adj"/>
              </a:avLst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3803547" y="2399059"/>
              <a:ext cx="368400" cy="3669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4374458" y="2249032"/>
              <a:ext cx="40956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6"/>
            <p:cNvSpPr txBox="1"/>
            <p:nvPr/>
          </p:nvSpPr>
          <p:spPr>
            <a:xfrm>
              <a:off x="4374458" y="2249032"/>
              <a:ext cx="40956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Gill Sans"/>
                <a:buNone/>
              </a:pPr>
              <a:r>
                <a:rPr i="0" lang="en" sz="19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Explore Studies</a:t>
              </a:r>
              <a:endParaRPr i="0" sz="1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3600967" y="3082519"/>
              <a:ext cx="4869300" cy="666900"/>
            </a:xfrm>
            <a:prstGeom prst="roundRect">
              <a:avLst>
                <a:gd fmla="val 10000" name="adj"/>
              </a:avLst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4374458" y="3082519"/>
              <a:ext cx="40956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6"/>
            <p:cNvSpPr txBox="1"/>
            <p:nvPr/>
          </p:nvSpPr>
          <p:spPr>
            <a:xfrm>
              <a:off x="4374458" y="3082519"/>
              <a:ext cx="40956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Gill Sans"/>
                <a:buNone/>
              </a:pPr>
              <a:r>
                <a:rPr i="0" lang="en" sz="18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Q&amp;A time</a:t>
              </a:r>
              <a:endParaRPr i="0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3772197" y="3200414"/>
              <a:ext cx="431100" cy="4311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/>
        </p:nvSpPr>
        <p:spPr>
          <a:xfrm>
            <a:off x="747026" y="725098"/>
            <a:ext cx="2199600" cy="36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HOW WE BUILD STUDENTS</a:t>
            </a:r>
            <a:endParaRPr b="1" sz="22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8" name="Google Shape;108;p17"/>
          <p:cNvGrpSpPr/>
          <p:nvPr/>
        </p:nvGrpSpPr>
        <p:grpSpPr>
          <a:xfrm>
            <a:off x="3636855" y="1496138"/>
            <a:ext cx="5050963" cy="2151200"/>
            <a:chOff x="3547280" y="611088"/>
            <a:chExt cx="5050963" cy="2151200"/>
          </a:xfrm>
        </p:grpSpPr>
        <p:sp>
          <p:nvSpPr>
            <p:cNvPr id="109" name="Google Shape;109;p17"/>
            <p:cNvSpPr/>
            <p:nvPr/>
          </p:nvSpPr>
          <p:spPr>
            <a:xfrm>
              <a:off x="3547293" y="611088"/>
              <a:ext cx="5050922" cy="614577"/>
            </a:xfrm>
            <a:prstGeom prst="roundRect">
              <a:avLst>
                <a:gd fmla="val 10000" name="adj"/>
              </a:avLst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3757435" y="749373"/>
              <a:ext cx="382170" cy="33811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4349656" y="611088"/>
              <a:ext cx="4248551" cy="614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7"/>
            <p:cNvSpPr txBox="1"/>
            <p:nvPr/>
          </p:nvSpPr>
          <p:spPr>
            <a:xfrm>
              <a:off x="4349656" y="611088"/>
              <a:ext cx="4248551" cy="614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Gill Sans"/>
                <a:buNone/>
              </a:pPr>
              <a:r>
                <a:rPr b="0" i="0" lang="en" sz="1900" u="none" cap="none" strike="noStrik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Action Groups</a:t>
              </a:r>
              <a:endParaRPr b="0" i="0" sz="19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3547293" y="1379339"/>
              <a:ext cx="5050922" cy="614577"/>
            </a:xfrm>
            <a:prstGeom prst="roundRect">
              <a:avLst>
                <a:gd fmla="val 10000" name="adj"/>
              </a:avLst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3757435" y="1517623"/>
              <a:ext cx="382170" cy="33811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4349656" y="1379339"/>
              <a:ext cx="4248551" cy="614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7"/>
            <p:cNvSpPr txBox="1"/>
            <p:nvPr/>
          </p:nvSpPr>
          <p:spPr>
            <a:xfrm>
              <a:off x="4349656" y="1379339"/>
              <a:ext cx="4248551" cy="614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Gill Sans"/>
                <a:buNone/>
              </a:pPr>
              <a:r>
                <a:rPr b="0" i="0" lang="en" sz="1900" u="none" cap="none" strike="noStrik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1 on 1 discipleship</a:t>
              </a:r>
              <a:endParaRPr b="0" i="0" sz="19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3547280" y="2147589"/>
              <a:ext cx="5050800" cy="614700"/>
            </a:xfrm>
            <a:prstGeom prst="roundRect">
              <a:avLst>
                <a:gd fmla="val 10000" name="adj"/>
              </a:avLst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3757422" y="2285873"/>
              <a:ext cx="382200" cy="3381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4349643" y="2147589"/>
              <a:ext cx="4248600" cy="61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7"/>
            <p:cNvSpPr txBox="1"/>
            <p:nvPr/>
          </p:nvSpPr>
          <p:spPr>
            <a:xfrm>
              <a:off x="4349643" y="2147589"/>
              <a:ext cx="4248600" cy="61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Gill Sans"/>
                <a:buNone/>
              </a:pPr>
              <a:r>
                <a:rPr b="0" i="0" lang="en" sz="1900" u="none" cap="none" strike="noStrik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Conferences and Retreats</a:t>
              </a:r>
              <a:endParaRPr b="0" i="0" sz="19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/>
        </p:nvSpPr>
        <p:spPr>
          <a:xfrm>
            <a:off x="747026" y="725098"/>
            <a:ext cx="2199600" cy="36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HOW WE SEND</a:t>
            </a:r>
            <a:endParaRPr b="1" sz="22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STUDENTS</a:t>
            </a:r>
            <a:endParaRPr b="1" sz="22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6" name="Google Shape;126;p18"/>
          <p:cNvGrpSpPr/>
          <p:nvPr/>
        </p:nvGrpSpPr>
        <p:grpSpPr>
          <a:xfrm>
            <a:off x="3611268" y="1472264"/>
            <a:ext cx="5050963" cy="2198954"/>
            <a:chOff x="3611268" y="725089"/>
            <a:chExt cx="5050963" cy="2198954"/>
          </a:xfrm>
        </p:grpSpPr>
        <p:grpSp>
          <p:nvGrpSpPr>
            <p:cNvPr id="127" name="Google Shape;127;p18"/>
            <p:cNvGrpSpPr/>
            <p:nvPr/>
          </p:nvGrpSpPr>
          <p:grpSpPr>
            <a:xfrm>
              <a:off x="3611268" y="725089"/>
              <a:ext cx="5050963" cy="614700"/>
              <a:chOff x="3611268" y="725089"/>
              <a:chExt cx="5050963" cy="614700"/>
            </a:xfrm>
          </p:grpSpPr>
          <p:sp>
            <p:nvSpPr>
              <p:cNvPr id="128" name="Google Shape;128;p18"/>
              <p:cNvSpPr/>
              <p:nvPr/>
            </p:nvSpPr>
            <p:spPr>
              <a:xfrm>
                <a:off x="3611268" y="725089"/>
                <a:ext cx="5050800" cy="614700"/>
              </a:xfrm>
              <a:prstGeom prst="roundRect">
                <a:avLst>
                  <a:gd fmla="val 10000" name="adj"/>
                </a:avLst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18"/>
              <p:cNvSpPr/>
              <p:nvPr/>
            </p:nvSpPr>
            <p:spPr>
              <a:xfrm>
                <a:off x="3821410" y="863373"/>
                <a:ext cx="382200" cy="338100"/>
              </a:xfrm>
              <a:prstGeom prst="rect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8"/>
              <p:cNvSpPr/>
              <p:nvPr/>
            </p:nvSpPr>
            <p:spPr>
              <a:xfrm>
                <a:off x="4413631" y="725089"/>
                <a:ext cx="4248600" cy="614700"/>
              </a:xfrm>
              <a:prstGeom prst="rect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8"/>
              <p:cNvSpPr txBox="1"/>
              <p:nvPr/>
            </p:nvSpPr>
            <p:spPr>
              <a:xfrm>
                <a:off x="4413631" y="725089"/>
                <a:ext cx="4248600" cy="614700"/>
              </a:xfrm>
              <a:prstGeom prst="rect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82925" lIns="82925" spcFirstLastPara="1" rIns="82925" wrap="square" tIns="82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900"/>
                  <a:buFont typeface="Gill Sans"/>
                  <a:buNone/>
                </a:pPr>
                <a:r>
                  <a:rPr b="0" i="0" lang="en" sz="1900" u="none" cap="none" strike="noStrike">
                    <a:solidFill>
                      <a:srgbClr val="FFFFFF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Mission Trips</a:t>
                </a:r>
                <a:endParaRPr b="0" i="0" sz="1900" u="none" cap="none" strike="noStrik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132" name="Google Shape;132;p18"/>
            <p:cNvSpPr/>
            <p:nvPr/>
          </p:nvSpPr>
          <p:spPr>
            <a:xfrm>
              <a:off x="3611268" y="1517214"/>
              <a:ext cx="5050800" cy="614700"/>
            </a:xfrm>
            <a:prstGeom prst="roundRect">
              <a:avLst>
                <a:gd fmla="val 10000" name="adj"/>
              </a:avLst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3821410" y="863423"/>
              <a:ext cx="382200" cy="3381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4413631" y="1517214"/>
              <a:ext cx="4248600" cy="61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8"/>
            <p:cNvSpPr txBox="1"/>
            <p:nvPr/>
          </p:nvSpPr>
          <p:spPr>
            <a:xfrm>
              <a:off x="4413631" y="1517214"/>
              <a:ext cx="4248600" cy="61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Gill Sans"/>
                <a:buNone/>
              </a:pPr>
              <a:r>
                <a:rPr lang="en" sz="19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Committed Student Leaders</a:t>
              </a:r>
              <a:endParaRPr b="0" i="0" sz="19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3611268" y="2309339"/>
              <a:ext cx="5050800" cy="614700"/>
            </a:xfrm>
            <a:prstGeom prst="roundRect">
              <a:avLst>
                <a:gd fmla="val 10000" name="adj"/>
              </a:avLst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4413631" y="2309339"/>
              <a:ext cx="4248600" cy="61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8"/>
            <p:cNvSpPr txBox="1"/>
            <p:nvPr/>
          </p:nvSpPr>
          <p:spPr>
            <a:xfrm>
              <a:off x="4413631" y="2309339"/>
              <a:ext cx="4248600" cy="61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Gill Sans"/>
                <a:buNone/>
              </a:pPr>
              <a:r>
                <a:rPr lang="en" sz="19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Transition/Graduation</a:t>
              </a:r>
              <a:endParaRPr b="0" i="0" sz="19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3821397" y="1655523"/>
              <a:ext cx="382200" cy="3381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0" name="Google Shape;140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705151" y="2309343"/>
              <a:ext cx="614707" cy="614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/>
          <p:nvPr/>
        </p:nvSpPr>
        <p:spPr>
          <a:xfrm>
            <a:off x="0" y="0"/>
            <a:ext cx="9144000" cy="51780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6" name="Google Shape;146;p19"/>
          <p:cNvGrpSpPr/>
          <p:nvPr/>
        </p:nvGrpSpPr>
        <p:grpSpPr>
          <a:xfrm>
            <a:off x="5217700" y="1164600"/>
            <a:ext cx="2929388" cy="2848797"/>
            <a:chOff x="5232500" y="949850"/>
            <a:chExt cx="2929388" cy="2848797"/>
          </a:xfrm>
        </p:grpSpPr>
        <p:sp>
          <p:nvSpPr>
            <p:cNvPr id="147" name="Google Shape;147;p19"/>
            <p:cNvSpPr txBox="1"/>
            <p:nvPr/>
          </p:nvSpPr>
          <p:spPr>
            <a:xfrm>
              <a:off x="5232500" y="949850"/>
              <a:ext cx="2853000" cy="191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125" lIns="74275" spcFirstLastPara="1" rIns="74275" wrap="square" tIns="371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STUDENTS COME TO FAITH</a:t>
              </a:r>
              <a:endParaRPr b="1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8" name="Google Shape;148;p19"/>
            <p:cNvSpPr txBox="1"/>
            <p:nvPr/>
          </p:nvSpPr>
          <p:spPr>
            <a:xfrm>
              <a:off x="5308888" y="2866547"/>
              <a:ext cx="2853000" cy="93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7125" lIns="74275" spcFirstLastPara="1" rIns="74275" wrap="square" tIns="371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25">
                  <a:solidFill>
                    <a:srgbClr val="A2C4C9"/>
                  </a:solidFill>
                  <a:latin typeface="Gill Sans"/>
                  <a:ea typeface="Gill Sans"/>
                  <a:cs typeface="Gill Sans"/>
                  <a:sym typeface="Gill Sans"/>
                </a:rPr>
                <a:t>KAYLI ON THE RIGHT MARYKE IN THE MIDDLE</a:t>
              </a:r>
              <a:endParaRPr sz="1625">
                <a:solidFill>
                  <a:srgbClr val="A2C4C9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25">
                  <a:solidFill>
                    <a:srgbClr val="A2C4C9"/>
                  </a:solidFill>
                  <a:latin typeface="Gill Sans"/>
                  <a:ea typeface="Gill Sans"/>
                  <a:cs typeface="Gill Sans"/>
                  <a:sym typeface="Gill Sans"/>
                </a:rPr>
                <a:t>LAUREN ON THE LEFT</a:t>
              </a:r>
              <a:endParaRPr sz="1625">
                <a:solidFill>
                  <a:srgbClr val="A2C4C9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25">
                <a:solidFill>
                  <a:srgbClr val="A2C4C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149" name="Google Shape;14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950" y="1053450"/>
            <a:ext cx="4094700" cy="307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/>
        </p:nvSpPr>
        <p:spPr>
          <a:xfrm>
            <a:off x="413100" y="632000"/>
            <a:ext cx="37845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7125" lIns="74275" spcFirstLastPara="1" rIns="74275" wrap="square" tIns="37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MY </a:t>
            </a:r>
            <a:r>
              <a:rPr b="1" lang="en"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CURRENT NEEDS</a:t>
            </a:r>
            <a:endParaRPr b="1" sz="24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5" name="Google Shape;155;p20"/>
          <p:cNvGrpSpPr/>
          <p:nvPr/>
        </p:nvGrpSpPr>
        <p:grpSpPr>
          <a:xfrm>
            <a:off x="1963687" y="1680937"/>
            <a:ext cx="5216632" cy="2293635"/>
            <a:chOff x="1963687" y="1680937"/>
            <a:chExt cx="5216632" cy="2293635"/>
          </a:xfrm>
        </p:grpSpPr>
        <p:sp>
          <p:nvSpPr>
            <p:cNvPr id="156" name="Google Shape;156;p20"/>
            <p:cNvSpPr/>
            <p:nvPr/>
          </p:nvSpPr>
          <p:spPr>
            <a:xfrm>
              <a:off x="2431376" y="1680937"/>
              <a:ext cx="1463100" cy="1304700"/>
            </a:xfrm>
            <a:prstGeom prst="ellipse">
              <a:avLst/>
            </a:prstGeom>
            <a:solidFill>
              <a:srgbClr val="DD7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2743170" y="1958981"/>
              <a:ext cx="839400" cy="7485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1963687" y="3391972"/>
              <a:ext cx="2398500" cy="5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0"/>
            <p:cNvSpPr txBox="1"/>
            <p:nvPr/>
          </p:nvSpPr>
          <p:spPr>
            <a:xfrm>
              <a:off x="1963687" y="3391972"/>
              <a:ext cx="2398500" cy="5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Gill Sans"/>
                <a:buNone/>
              </a:pPr>
              <a:r>
                <a:rPr i="0" lang="en" sz="1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YOUR PRAYER SUPPORT</a:t>
              </a:r>
              <a:endParaRPr sz="18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5249509" y="1680937"/>
              <a:ext cx="1463100" cy="1304700"/>
            </a:xfrm>
            <a:prstGeom prst="ellipse">
              <a:avLst/>
            </a:pr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5561302" y="1958981"/>
              <a:ext cx="839400" cy="7485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4781819" y="3391972"/>
              <a:ext cx="2398500" cy="5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0"/>
            <p:cNvSpPr txBox="1"/>
            <p:nvPr/>
          </p:nvSpPr>
          <p:spPr>
            <a:xfrm>
              <a:off x="4781819" y="3391972"/>
              <a:ext cx="2398500" cy="5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Gill Sans"/>
                <a:buNone/>
              </a:pPr>
              <a:r>
                <a:rPr i="0" lang="en" sz="1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$</a:t>
              </a:r>
              <a:r>
                <a:rPr lang="en" sz="1600">
                  <a:latin typeface="Montserrat"/>
                  <a:ea typeface="Montserrat"/>
                  <a:cs typeface="Montserrat"/>
                  <a:sym typeface="Montserrat"/>
                </a:rPr>
                <a:t>1000</a:t>
              </a:r>
              <a:r>
                <a:rPr i="0" lang="en" sz="1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/MO TO COVER </a:t>
              </a:r>
              <a:r>
                <a:rPr lang="en" sz="1600">
                  <a:latin typeface="Montserrat"/>
                  <a:ea typeface="Montserrat"/>
                  <a:cs typeface="Montserrat"/>
                  <a:sym typeface="Montserrat"/>
                </a:rPr>
                <a:t>MY</a:t>
              </a:r>
              <a:r>
                <a:rPr i="0" lang="en" sz="1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ONGOING SUPPORT NEEDS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/>
          <p:nvPr/>
        </p:nvSpPr>
        <p:spPr>
          <a:xfrm>
            <a:off x="0" y="50"/>
            <a:ext cx="9144000" cy="5143500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525" y="731749"/>
            <a:ext cx="5521521" cy="3680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 txBox="1"/>
          <p:nvPr/>
        </p:nvSpPr>
        <p:spPr>
          <a:xfrm>
            <a:off x="5899374" y="1036200"/>
            <a:ext cx="3049500" cy="30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7125" lIns="74275" spcFirstLastPara="1" rIns="74275" wrap="square" tIns="37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THANK YOU FOR CONSIDERING JOINING OUR MISSION TEAM!</a:t>
            </a:r>
            <a:endParaRPr b="1" sz="300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