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EBFF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60" d="100"/>
          <a:sy n="60" d="100"/>
        </p:scale>
        <p:origin x="414" y="9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D6C2-A641-43F8-AF1D-2669D2E38C8C}" type="datetimeFigureOut">
              <a:rPr lang="en-NZ" smtClean="0"/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337F-0072-4962-919C-610A894E5D20}" type="slidenum">
              <a:rPr lang="en-NZ" smtClean="0"/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D6C2-A641-43F8-AF1D-2669D2E38C8C}" type="datetimeFigureOut">
              <a:rPr lang="en-NZ" smtClean="0"/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337F-0072-4962-919C-610A894E5D20}" type="slidenum">
              <a:rPr lang="en-NZ" smtClean="0"/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D6C2-A641-43F8-AF1D-2669D2E38C8C}" type="datetimeFigureOut">
              <a:rPr lang="en-NZ" smtClean="0"/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337F-0072-4962-919C-610A894E5D20}" type="slidenum">
              <a:rPr lang="en-NZ" smtClean="0"/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D6C2-A641-43F8-AF1D-2669D2E38C8C}" type="datetimeFigureOut">
              <a:rPr lang="en-NZ" smtClean="0"/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337F-0072-4962-919C-610A894E5D20}" type="slidenum">
              <a:rPr lang="en-NZ" smtClean="0"/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D6C2-A641-43F8-AF1D-2669D2E38C8C}" type="datetimeFigureOut">
              <a:rPr lang="en-NZ" smtClean="0"/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337F-0072-4962-919C-610A894E5D20}" type="slidenum">
              <a:rPr lang="en-NZ" smtClean="0"/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D6C2-A641-43F8-AF1D-2669D2E38C8C}" type="datetimeFigureOut">
              <a:rPr lang="en-NZ" smtClean="0"/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337F-0072-4962-919C-610A894E5D20}" type="slidenum">
              <a:rPr lang="en-NZ" smtClean="0"/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D6C2-A641-43F8-AF1D-2669D2E38C8C}" type="datetimeFigureOut">
              <a:rPr lang="en-NZ" smtClean="0"/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337F-0072-4962-919C-610A894E5D20}" type="slidenum">
              <a:rPr lang="en-NZ" smtClean="0"/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D6C2-A641-43F8-AF1D-2669D2E38C8C}" type="datetimeFigureOut">
              <a:rPr lang="en-NZ" smtClean="0"/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337F-0072-4962-919C-610A894E5D20}" type="slidenum">
              <a:rPr lang="en-NZ" smtClean="0"/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D6C2-A641-43F8-AF1D-2669D2E38C8C}" type="datetimeFigureOut">
              <a:rPr lang="en-NZ" smtClean="0"/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337F-0072-4962-919C-610A894E5D20}" type="slidenum">
              <a:rPr lang="en-NZ" smtClean="0"/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D6C2-A641-43F8-AF1D-2669D2E38C8C}" type="datetimeFigureOut">
              <a:rPr lang="en-NZ" smtClean="0"/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337F-0072-4962-919C-610A894E5D20}" type="slidenum">
              <a:rPr lang="en-NZ" smtClean="0"/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D6C2-A641-43F8-AF1D-2669D2E38C8C}" type="datetimeFigureOut">
              <a:rPr lang="en-NZ" smtClean="0"/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337F-0072-4962-919C-610A894E5D20}" type="slidenum">
              <a:rPr lang="en-NZ" smtClean="0"/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D6C2-A641-43F8-AF1D-2669D2E38C8C}" type="datetimeFigureOut">
              <a:rPr lang="en-NZ" smtClean="0"/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B337F-0072-4962-919C-610A894E5D20}" type="slidenum">
              <a:rPr lang="en-NZ" smtClean="0"/>
            </a:fld>
            <a:endParaRPr lang="en-N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935" y="351155"/>
            <a:ext cx="8775065" cy="1541145"/>
          </a:xfrm>
        </p:spPr>
        <p:txBody>
          <a:bodyPr>
            <a:normAutofit fontScale="90000"/>
          </a:bodyPr>
          <a:lstStyle/>
          <a:p>
            <a:r>
              <a:rPr lang="en-NZ" b="1" dirty="0" smtClean="0">
                <a:solidFill>
                  <a:srgbClr val="B3EBFF"/>
                </a:solidFill>
              </a:rPr>
              <a:t>Watching and Waiting: 	  Advent 2020</a:t>
            </a:r>
            <a:endParaRPr lang="en-NZ" dirty="0">
              <a:solidFill>
                <a:srgbClr val="B3EB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86116"/>
            <a:ext cx="9144000" cy="715616"/>
          </a:xfrm>
        </p:spPr>
        <p:txBody>
          <a:bodyPr/>
          <a:lstStyle/>
          <a:p>
            <a:r>
              <a:rPr lang="en-NZ" sz="3600" dirty="0"/>
              <a:t>James 5:7-11</a:t>
            </a:r>
            <a:endParaRPr lang="en-NZ" sz="3600" dirty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6" r="28250"/>
          <a:stretch>
            <a:fillRect/>
          </a:stretch>
        </p:blipFill>
        <p:spPr>
          <a:xfrm>
            <a:off x="4579945" y="2085226"/>
            <a:ext cx="3032109" cy="3806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>
                <a:solidFill>
                  <a:srgbClr val="B3EBFF"/>
                </a:solidFill>
              </a:rPr>
              <a:t>Meanwhile, we wait …</a:t>
            </a:r>
            <a:endParaRPr lang="en-NZ" b="1" dirty="0">
              <a:solidFill>
                <a:srgbClr val="B3EB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234238" cy="4773958"/>
          </a:xfrm>
        </p:spPr>
        <p:txBody>
          <a:bodyPr>
            <a:normAutofit/>
          </a:bodyPr>
          <a:lstStyle/>
          <a:p>
            <a:r>
              <a:rPr lang="en-NZ" dirty="0"/>
              <a:t>We live in the tension between a suffering world and a redeemed world. The Lord has come! The Lord is coming again! </a:t>
            </a:r>
            <a:endParaRPr lang="en-NZ" dirty="0"/>
          </a:p>
          <a:p>
            <a:r>
              <a:rPr lang="en-NZ" i="1" dirty="0"/>
              <a:t>All shall be well. And all shall be well. And all manner of things shall be well. </a:t>
            </a:r>
            <a:endParaRPr lang="en-NZ" dirty="0"/>
          </a:p>
          <a:p>
            <a:pPr lvl="1" algn="r"/>
            <a:r>
              <a:rPr lang="en-NZ" dirty="0"/>
              <a:t>Julian of Norwich</a:t>
            </a:r>
            <a:endParaRPr lang="en-NZ" dirty="0"/>
          </a:p>
          <a:p>
            <a:r>
              <a:rPr lang="en-NZ" i="1" dirty="0"/>
              <a:t>No more let sins and sorrows grow,</a:t>
            </a:r>
            <a:br>
              <a:rPr lang="en-NZ" i="1" dirty="0"/>
            </a:br>
            <a:r>
              <a:rPr lang="en-NZ" i="1" dirty="0"/>
              <a:t>Nor thorns infest the ground;</a:t>
            </a:r>
            <a:br>
              <a:rPr lang="en-NZ" i="1" dirty="0"/>
            </a:br>
            <a:r>
              <a:rPr lang="en-NZ" i="1" dirty="0"/>
              <a:t>He comes to make His blessings flow</a:t>
            </a:r>
            <a:br>
              <a:rPr lang="en-NZ" i="1" dirty="0"/>
            </a:br>
            <a:r>
              <a:rPr lang="en-NZ" i="1" dirty="0"/>
              <a:t>Far as the curse is found.</a:t>
            </a:r>
            <a:endParaRPr lang="en-NZ" dirty="0"/>
          </a:p>
          <a:p>
            <a:pPr lvl="1" algn="r"/>
            <a:r>
              <a:rPr lang="en-NZ" dirty="0"/>
              <a:t>Isaac Watts</a:t>
            </a:r>
            <a:endParaRPr lang="en-NZ" dirty="0"/>
          </a:p>
          <a:p>
            <a:endParaRPr lang="en-NZ" dirty="0"/>
          </a:p>
        </p:txBody>
      </p:sp>
      <p:pic>
        <p:nvPicPr>
          <p:cNvPr id="7170" name="Picture 2" descr="8 Ways Practicing Patience Radically Increases Your Capacity for Success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2" r="17163"/>
          <a:stretch>
            <a:fillRect/>
          </a:stretch>
        </p:blipFill>
        <p:spPr bwMode="auto">
          <a:xfrm>
            <a:off x="9547922" y="1979875"/>
            <a:ext cx="1805878" cy="419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3076"/>
            <a:ext cx="10515600" cy="1325563"/>
          </a:xfrm>
        </p:spPr>
        <p:txBody>
          <a:bodyPr>
            <a:normAutofit/>
          </a:bodyPr>
          <a:lstStyle/>
          <a:p>
            <a:r>
              <a:rPr lang="en-NZ" b="1" dirty="0">
                <a:solidFill>
                  <a:srgbClr val="B3EBFF"/>
                </a:solidFill>
              </a:rPr>
              <a:t>So, this Advent …</a:t>
            </a:r>
            <a:endParaRPr lang="en-NZ" b="1" dirty="0">
              <a:solidFill>
                <a:srgbClr val="B3EB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362" y="1825625"/>
            <a:ext cx="7004437" cy="4351338"/>
          </a:xfrm>
        </p:spPr>
        <p:txBody>
          <a:bodyPr/>
          <a:lstStyle/>
          <a:p>
            <a:r>
              <a:rPr lang="en-NZ" dirty="0" smtClean="0"/>
              <a:t>Take time </a:t>
            </a:r>
            <a:r>
              <a:rPr lang="en-NZ" dirty="0"/>
              <a:t>to remember the coming of Jesus to </a:t>
            </a:r>
            <a:r>
              <a:rPr lang="en-NZ" dirty="0" smtClean="0"/>
              <a:t>earth</a:t>
            </a:r>
            <a:endParaRPr lang="en-NZ" dirty="0" smtClean="0"/>
          </a:p>
          <a:p>
            <a:r>
              <a:rPr lang="en-NZ" dirty="0" smtClean="0"/>
              <a:t>Sing </a:t>
            </a:r>
            <a:r>
              <a:rPr lang="en-NZ" dirty="0"/>
              <a:t>a Christmas </a:t>
            </a:r>
            <a:r>
              <a:rPr lang="en-NZ" dirty="0" smtClean="0"/>
              <a:t>carol</a:t>
            </a:r>
            <a:endParaRPr lang="en-NZ" dirty="0" smtClean="0"/>
          </a:p>
          <a:p>
            <a:r>
              <a:rPr lang="en-NZ" dirty="0" smtClean="0"/>
              <a:t>Read </a:t>
            </a:r>
            <a:r>
              <a:rPr lang="en-NZ" dirty="0"/>
              <a:t>the Christmas </a:t>
            </a:r>
            <a:r>
              <a:rPr lang="en-NZ" dirty="0" smtClean="0"/>
              <a:t>story</a:t>
            </a:r>
            <a:endParaRPr lang="en-NZ" dirty="0" smtClean="0"/>
          </a:p>
          <a:p>
            <a:r>
              <a:rPr lang="en-NZ" dirty="0" smtClean="0"/>
              <a:t>Give </a:t>
            </a:r>
            <a:r>
              <a:rPr lang="en-NZ" dirty="0"/>
              <a:t>gifts to others, remembering the greatest gift ever </a:t>
            </a:r>
            <a:r>
              <a:rPr lang="en-NZ" dirty="0" smtClean="0"/>
              <a:t>given</a:t>
            </a:r>
            <a:endParaRPr lang="en-NZ" dirty="0" smtClean="0"/>
          </a:p>
          <a:p>
            <a:r>
              <a:rPr lang="en-NZ" dirty="0" smtClean="0"/>
              <a:t>Look </a:t>
            </a:r>
            <a:r>
              <a:rPr lang="en-NZ" dirty="0"/>
              <a:t>forward to 2021 - another year of actively waiting and working and looking for our Lord’s </a:t>
            </a:r>
            <a:r>
              <a:rPr lang="en-NZ" dirty="0" smtClean="0"/>
              <a:t>return</a:t>
            </a:r>
            <a:endParaRPr lang="en-NZ" dirty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6" r="28250"/>
          <a:stretch>
            <a:fillRect/>
          </a:stretch>
        </p:blipFill>
        <p:spPr>
          <a:xfrm>
            <a:off x="930302" y="1825625"/>
            <a:ext cx="3032109" cy="3806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B3EBFF"/>
                </a:solidFill>
              </a:rPr>
              <a:t>Stuck!</a:t>
            </a:r>
            <a:endParaRPr lang="en-NZ" b="1" dirty="0">
              <a:solidFill>
                <a:srgbClr val="B3EB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 descr="This might make you hate traffic even more - CNN Video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5"/>
          <a:stretch>
            <a:fillRect/>
          </a:stretch>
        </p:blipFill>
        <p:spPr bwMode="auto">
          <a:xfrm>
            <a:off x="838200" y="1797476"/>
            <a:ext cx="10515600" cy="456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78128" y="2345091"/>
            <a:ext cx="329681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NZ" b="1" dirty="0" smtClean="0">
                <a:solidFill>
                  <a:schemeClr val="bg1"/>
                </a:solidFill>
              </a:rPr>
              <a:t>80</a:t>
            </a:r>
            <a:endParaRPr lang="en-N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>
                <a:solidFill>
                  <a:srgbClr val="B3EBFF"/>
                </a:solidFill>
              </a:rPr>
              <a:t>Christmas – ruined!</a:t>
            </a:r>
            <a:endParaRPr lang="en-NZ" b="1" dirty="0">
              <a:solidFill>
                <a:srgbClr val="B3EB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i="1" dirty="0"/>
              <a:t>“I think Christmas has been ruined. It should be about </a:t>
            </a:r>
            <a:r>
              <a:rPr lang="en-NZ" i="1" dirty="0" smtClean="0"/>
              <a:t>remembering </a:t>
            </a:r>
            <a:r>
              <a:rPr lang="en-NZ" i="1" dirty="0"/>
              <a:t>the Nativity of Jesus and trying </a:t>
            </a:r>
            <a:r>
              <a:rPr lang="en-NZ" i="1" dirty="0" smtClean="0"/>
              <a:t>to </a:t>
            </a:r>
            <a:r>
              <a:rPr lang="en-NZ" i="1" dirty="0"/>
              <a:t>be better human beings. Instead, it now seems to be about too much eating, too much drinking and falling out with each other.”</a:t>
            </a:r>
            <a:endParaRPr lang="en-NZ" dirty="0"/>
          </a:p>
          <a:p>
            <a:pPr lvl="1" algn="r"/>
            <a:r>
              <a:rPr lang="en-NZ" dirty="0"/>
              <a:t>St Gregory Nazianzus in 384 AD</a:t>
            </a:r>
            <a:endParaRPr lang="en-NZ" dirty="0"/>
          </a:p>
          <a:p>
            <a:endParaRPr lang="en-NZ" dirty="0"/>
          </a:p>
        </p:txBody>
      </p:sp>
      <p:pic>
        <p:nvPicPr>
          <p:cNvPr id="2050" name="Picture 2" descr="Saint of the day: Gregory Nazianzen | Angelus New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196" y="4001294"/>
            <a:ext cx="4466253" cy="25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ocese-of-phoenix-advent-season (1)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684"/>
            <a:ext cx="12108585" cy="636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>
                <a:solidFill>
                  <a:srgbClr val="B3EBFF"/>
                </a:solidFill>
              </a:rPr>
              <a:t>Advent</a:t>
            </a:r>
            <a:endParaRPr lang="en-NZ" b="1" dirty="0">
              <a:solidFill>
                <a:srgbClr val="B3EB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>
                <a:ln w="9525">
                  <a:solidFill>
                    <a:schemeClr val="tx1"/>
                  </a:solidFill>
                </a:ln>
              </a:rPr>
              <a:t>“Coming</a:t>
            </a:r>
            <a:r>
              <a:rPr lang="en-NZ" dirty="0">
                <a:ln w="9525">
                  <a:solidFill>
                    <a:schemeClr val="tx1"/>
                  </a:solidFill>
                </a:ln>
              </a:rPr>
              <a:t>” or” arrival”</a:t>
            </a:r>
            <a:endParaRPr lang="en-NZ" dirty="0">
              <a:ln w="9525">
                <a:solidFill>
                  <a:schemeClr val="tx1"/>
                </a:solidFill>
              </a:ln>
            </a:endParaRPr>
          </a:p>
          <a:p>
            <a:r>
              <a:rPr lang="en-NZ" dirty="0" smtClean="0">
                <a:ln w="9525">
                  <a:solidFill>
                    <a:schemeClr val="tx1"/>
                  </a:solidFill>
                </a:ln>
              </a:rPr>
              <a:t>Begins </a:t>
            </a:r>
            <a:r>
              <a:rPr lang="en-NZ" dirty="0">
                <a:ln w="9525">
                  <a:solidFill>
                    <a:schemeClr val="tx1"/>
                  </a:solidFill>
                </a:ln>
              </a:rPr>
              <a:t>on the 4</a:t>
            </a:r>
            <a:r>
              <a:rPr lang="en-NZ" baseline="30000" dirty="0">
                <a:ln w="9525">
                  <a:solidFill>
                    <a:schemeClr val="tx1"/>
                  </a:solidFill>
                </a:ln>
              </a:rPr>
              <a:t>th</a:t>
            </a:r>
            <a:r>
              <a:rPr lang="en-NZ" dirty="0">
                <a:ln w="9525">
                  <a:solidFill>
                    <a:schemeClr val="tx1"/>
                  </a:solidFill>
                </a:ln>
              </a:rPr>
              <a:t> Sunday before Christmas day </a:t>
            </a:r>
            <a:endParaRPr lang="en-NZ" dirty="0">
              <a:ln w="9525">
                <a:solidFill>
                  <a:schemeClr val="tx1"/>
                </a:solidFill>
              </a:ln>
            </a:endParaRPr>
          </a:p>
          <a:p>
            <a:r>
              <a:rPr lang="en-NZ" dirty="0" smtClean="0">
                <a:ln w="9525">
                  <a:solidFill>
                    <a:schemeClr val="tx1"/>
                  </a:solidFill>
                </a:ln>
              </a:rPr>
              <a:t>A </a:t>
            </a:r>
            <a:r>
              <a:rPr lang="en-NZ" dirty="0">
                <a:ln w="9525">
                  <a:solidFill>
                    <a:schemeClr val="tx1"/>
                  </a:solidFill>
                </a:ln>
              </a:rPr>
              <a:t>time of waiting</a:t>
            </a:r>
            <a:endParaRPr lang="en-NZ" dirty="0">
              <a:ln w="9525">
                <a:solidFill>
                  <a:schemeClr val="tx1"/>
                </a:solidFill>
              </a:ln>
            </a:endParaRP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>
                <a:solidFill>
                  <a:srgbClr val="B3EBFF"/>
                </a:solidFill>
              </a:rPr>
              <a:t>The Command</a:t>
            </a:r>
            <a:endParaRPr lang="en-NZ" b="1" dirty="0">
              <a:solidFill>
                <a:srgbClr val="B3EB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018" y="1825625"/>
            <a:ext cx="7274781" cy="4678542"/>
          </a:xfrm>
        </p:spPr>
        <p:txBody>
          <a:bodyPr/>
          <a:lstStyle/>
          <a:p>
            <a:r>
              <a:rPr lang="en-NZ" dirty="0"/>
              <a:t>Verse 7: </a:t>
            </a:r>
            <a:r>
              <a:rPr lang="en-NZ" i="1" dirty="0"/>
              <a:t>Be patient, then, brothers and sisters, until the Lord’s coming. </a:t>
            </a:r>
            <a:endParaRPr lang="en-NZ" dirty="0"/>
          </a:p>
          <a:p>
            <a:r>
              <a:rPr lang="en-NZ" dirty="0"/>
              <a:t>“</a:t>
            </a:r>
            <a:r>
              <a:rPr lang="en-NZ" dirty="0" smtClean="0"/>
              <a:t>patience” = </a:t>
            </a:r>
            <a:r>
              <a:rPr lang="en-NZ" dirty="0"/>
              <a:t>waiting with calm expectancy</a:t>
            </a:r>
            <a:endParaRPr lang="en-NZ" dirty="0"/>
          </a:p>
          <a:p>
            <a:r>
              <a:rPr lang="en-NZ" dirty="0" smtClean="0"/>
              <a:t>The </a:t>
            </a:r>
            <a:r>
              <a:rPr lang="en-NZ" dirty="0"/>
              <a:t>context of patience: suffering (10)</a:t>
            </a:r>
            <a:endParaRPr lang="en-NZ" dirty="0"/>
          </a:p>
          <a:p>
            <a:r>
              <a:rPr lang="en-NZ" i="1" dirty="0"/>
              <a:t>See how the farmer waits for the land to yield its valuable crop, patiently waiting for the autumn and spring rains. 8 You too, be patient and stand firm, because the Lord’s coming is near. </a:t>
            </a:r>
            <a:endParaRPr lang="en-NZ" dirty="0"/>
          </a:p>
          <a:p>
            <a:endParaRPr lang="en-NZ" dirty="0"/>
          </a:p>
        </p:txBody>
      </p:sp>
      <p:pic>
        <p:nvPicPr>
          <p:cNvPr id="4098" name="Picture 2" descr="What Does it Mean Patience Is a Virtue?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2" r="16005"/>
          <a:stretch>
            <a:fillRect/>
          </a:stretch>
        </p:blipFill>
        <p:spPr bwMode="auto">
          <a:xfrm>
            <a:off x="954156" y="1825625"/>
            <a:ext cx="2816959" cy="406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>
                <a:solidFill>
                  <a:srgbClr val="B3EBFF"/>
                </a:solidFill>
              </a:rPr>
              <a:t>The Promise</a:t>
            </a:r>
            <a:endParaRPr lang="en-NZ" b="1" dirty="0">
              <a:solidFill>
                <a:srgbClr val="B3EB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 power </a:t>
            </a:r>
            <a:r>
              <a:rPr lang="en-NZ" dirty="0"/>
              <a:t>of STAYING</a:t>
            </a:r>
            <a:endParaRPr lang="en-NZ" dirty="0"/>
          </a:p>
          <a:p>
            <a:r>
              <a:rPr lang="en-NZ" i="1" dirty="0"/>
              <a:t>“I ran away and stayed away; Mother Teresa moved in and stayed. That was the difference. She, a nun, rather slightly built, with a few rupees in her pocket; not particularly clever, or particularly gifted in the arts of persuasion. Just with this Christian love shining about her; in her heart and on her lips… I regret to say that I doubt whether, in any divine accounting, [my efforts] will equal one single quizzical half smile bestowed by Mother Teresa on a street urchin who happened to catch her eye.”</a:t>
            </a:r>
            <a:endParaRPr lang="en-NZ" dirty="0"/>
          </a:p>
          <a:p>
            <a:pPr lvl="1" algn="r"/>
            <a:r>
              <a:rPr lang="en-NZ" dirty="0"/>
              <a:t>Malcolm Muggeridge</a:t>
            </a:r>
            <a:endParaRPr lang="en-NZ" dirty="0"/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>
                <a:solidFill>
                  <a:srgbClr val="B3EBFF"/>
                </a:solidFill>
              </a:rPr>
              <a:t>The Promise</a:t>
            </a:r>
            <a:endParaRPr lang="en-NZ" b="1" dirty="0">
              <a:solidFill>
                <a:srgbClr val="B3EB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96193" cy="4351338"/>
          </a:xfrm>
        </p:spPr>
        <p:txBody>
          <a:bodyPr/>
          <a:lstStyle/>
          <a:p>
            <a:r>
              <a:rPr lang="en-NZ" dirty="0"/>
              <a:t>Verse 8: </a:t>
            </a:r>
            <a:r>
              <a:rPr lang="en-NZ" i="1" dirty="0"/>
              <a:t>You too, be patient and stand firm, because the Lord’s coming is near. </a:t>
            </a:r>
            <a:endParaRPr lang="en-NZ" dirty="0"/>
          </a:p>
          <a:p>
            <a:r>
              <a:rPr lang="en-NZ" dirty="0"/>
              <a:t>Stand </a:t>
            </a:r>
            <a:r>
              <a:rPr lang="en-NZ" dirty="0" smtClean="0"/>
              <a:t>firm</a:t>
            </a:r>
            <a:endParaRPr lang="en-NZ" dirty="0"/>
          </a:p>
          <a:p>
            <a:r>
              <a:rPr lang="en-NZ" dirty="0" smtClean="0"/>
              <a:t>… because </a:t>
            </a:r>
            <a:r>
              <a:rPr lang="en-NZ" dirty="0"/>
              <a:t>the Lord’s coming is near</a:t>
            </a:r>
            <a:endParaRPr lang="en-NZ" dirty="0"/>
          </a:p>
          <a:p>
            <a:endParaRPr lang="en-NZ" dirty="0"/>
          </a:p>
        </p:txBody>
      </p:sp>
      <p:pic>
        <p:nvPicPr>
          <p:cNvPr id="5122" name="Picture 2" descr="Stand Firm in the Lord - St George Roman Catholic Parish, Apache Junction,  AZ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93" y="1928509"/>
            <a:ext cx="6519407" cy="434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>
                <a:solidFill>
                  <a:srgbClr val="B3EBFF"/>
                </a:solidFill>
              </a:rPr>
              <a:t>The </a:t>
            </a:r>
            <a:r>
              <a:rPr lang="en-NZ" b="1" dirty="0">
                <a:solidFill>
                  <a:srgbClr val="B3EBFF"/>
                </a:solidFill>
              </a:rPr>
              <a:t>Example</a:t>
            </a:r>
            <a:endParaRPr lang="en-NZ" b="1" dirty="0">
              <a:solidFill>
                <a:srgbClr val="B3EB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545" y="1825624"/>
            <a:ext cx="6162262" cy="4758055"/>
          </a:xfrm>
        </p:spPr>
        <p:txBody>
          <a:bodyPr>
            <a:normAutofit/>
          </a:bodyPr>
          <a:lstStyle/>
          <a:p>
            <a:r>
              <a:rPr lang="en-NZ" dirty="0" smtClean="0"/>
              <a:t>Jeremiah</a:t>
            </a:r>
            <a:endParaRPr lang="en-NZ" dirty="0"/>
          </a:p>
          <a:p>
            <a:r>
              <a:rPr lang="en-NZ" i="1" dirty="0" smtClean="0"/>
              <a:t>“I have made you a fortified city, an iron pillar and a bronze wall to stand against the whole land.”</a:t>
            </a:r>
            <a:r>
              <a:rPr lang="en-NZ" dirty="0" smtClean="0"/>
              <a:t> </a:t>
            </a:r>
            <a:r>
              <a:rPr lang="en-NZ" dirty="0"/>
              <a:t>(Jeremiah 1:18) </a:t>
            </a:r>
            <a:endParaRPr lang="en-NZ" dirty="0"/>
          </a:p>
          <a:p>
            <a:r>
              <a:rPr lang="en-NZ" dirty="0" smtClean="0"/>
              <a:t>Job</a:t>
            </a:r>
            <a:endParaRPr lang="en-NZ" dirty="0"/>
          </a:p>
          <a:p>
            <a:r>
              <a:rPr lang="en-NZ" i="1" dirty="0" smtClean="0"/>
              <a:t>“I </a:t>
            </a:r>
            <a:r>
              <a:rPr lang="en-NZ" i="1" dirty="0"/>
              <a:t>know that my redeemer (or vindicator) lives</a:t>
            </a:r>
            <a:r>
              <a:rPr lang="en-NZ" i="1" dirty="0" smtClean="0"/>
              <a:t>!” </a:t>
            </a:r>
            <a:r>
              <a:rPr lang="en-NZ" dirty="0"/>
              <a:t>(Job 19:25a)</a:t>
            </a:r>
            <a:endParaRPr lang="en-NZ" dirty="0"/>
          </a:p>
          <a:p>
            <a:r>
              <a:rPr lang="en-NZ" dirty="0"/>
              <a:t>He didn’t know when or if God would bless him again. He just had to wait.</a:t>
            </a:r>
            <a:endParaRPr lang="en-NZ" dirty="0"/>
          </a:p>
          <a:p>
            <a:endParaRPr lang="en-NZ" dirty="0"/>
          </a:p>
        </p:txBody>
      </p:sp>
      <p:pic>
        <p:nvPicPr>
          <p:cNvPr id="6146" name="Picture 2" descr="The fortified city of Carcassonne, France | Carcassonne france, Walled city,  Castl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7"/>
          <a:stretch>
            <a:fillRect/>
          </a:stretch>
        </p:blipFill>
        <p:spPr bwMode="auto">
          <a:xfrm>
            <a:off x="838200" y="2202512"/>
            <a:ext cx="4275439" cy="35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2394</Words>
  <Application>WPS Presentation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Watching and Waiting: 	       Advent 2020</vt:lpstr>
      <vt:lpstr>Stuck!</vt:lpstr>
      <vt:lpstr>Christmas – ruined!</vt:lpstr>
      <vt:lpstr>Advent</vt:lpstr>
      <vt:lpstr>The Command</vt:lpstr>
      <vt:lpstr>The Promise</vt:lpstr>
      <vt:lpstr>The Promise</vt:lpstr>
      <vt:lpstr>The Example</vt:lpstr>
      <vt:lpstr>PowerPoint 演示文稿</vt:lpstr>
      <vt:lpstr>Meanwhile, we wait …</vt:lpstr>
      <vt:lpstr>So, this Advent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Watching and Waiting - Advent 2020</dc:title>
  <dc:creator>Andrew Cox</dc:creator>
  <cp:lastModifiedBy>Andrew Cox</cp:lastModifiedBy>
  <cp:revision>7</cp:revision>
  <dcterms:created xsi:type="dcterms:W3CDTF">2020-12-17T20:22:00Z</dcterms:created>
  <dcterms:modified xsi:type="dcterms:W3CDTF">2020-12-17T21:06:38Z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