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71"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5BD"/>
    <a:srgbClr val="FFE48F"/>
    <a:srgbClr val="FFF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2" autoAdjust="0"/>
    <p:restoredTop sz="66711" autoAdjust="0"/>
  </p:normalViewPr>
  <p:slideViewPr>
    <p:cSldViewPr snapToGrid="0">
      <p:cViewPr>
        <p:scale>
          <a:sx n="50" d="100"/>
          <a:sy n="50" d="100"/>
        </p:scale>
        <p:origin x="519" y="3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13F4-B407-419C-A022-CC28A017B6A0}" type="datetimeFigureOut">
              <a:rPr lang="en-NZ" smtClean="0"/>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2687F-799E-4CCF-AAB0-AA7C8C80A320}" type="slidenum">
              <a:rPr lang="en-NZ" smtClean="0"/>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1 Corinthians 10 Danger Ahead!</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[You should have brought a squirrel! Scene from “Rat Race”]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Can God really …?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They didn’t really believe that he could - or would. They doubted his power and his motives. What did he need to do to convince them?</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 the end, he couldn’t. It’s the one thing God can’t do: force someone to believe in Him.</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So he worked with their kids instead.</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Another way of describing testing the Lord is presumption. When Jesus was tempted by the devil, the devil says to him, “Throw yourself down from here and let the angels catch you” (quoting a verse out of context.) Jesus’ answer? “Do not put the Lord your God to the test.” The sin of presumption is trying to </a:t>
            </a:r>
            <a:r>
              <a:rPr lang="en-NZ" sz="1200" kern="1200" dirty="0" err="1" smtClean="0">
                <a:solidFill>
                  <a:schemeClr val="tx1"/>
                </a:solidFill>
                <a:effectLst/>
                <a:latin typeface="+mn-lt"/>
                <a:ea typeface="+mn-ea"/>
                <a:cs typeface="+mn-cs"/>
              </a:rPr>
              <a:t>to</a:t>
            </a:r>
            <a:r>
              <a:rPr lang="en-NZ" sz="1200" kern="1200" dirty="0" smtClean="0">
                <a:solidFill>
                  <a:schemeClr val="tx1"/>
                </a:solidFill>
                <a:effectLst/>
                <a:latin typeface="+mn-lt"/>
                <a:ea typeface="+mn-ea"/>
                <a:cs typeface="+mn-cs"/>
              </a:rPr>
              <a:t> control God or trick him or use him or tame him!</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Message paraphrase captures the essence of testing Christ really well:</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 must never try to get Christ to serve us instead of us serving him.”</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He’s not at our beck and call - “Garcon - bring more wine!” He is God. He is Lord. Our God is in heaven. He does what he pleases. Let all the earth be silent.</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should we just do nothing and wait for God to do what God will do?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Consider the example of Job. He was really ticked off at God. He lost everything - his houses, his children, his crops, his cattle. All he had left was his wife and let’s face, it, she wasn’t much help! All this happened … for no particular reason that he could see.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Now, he knew that God wouldn’t punish him for what he didn’t deserve. He knew that God was not some capricious deity - playing dice with the universe! He knew that God was good. That’s why he couldn’t understand what was happening to him.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 know that my redeemer lives!” He affirmed. Job’s faith in God was so strong that could present his case and demand an answer.</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Well, did God give him an answer? Not really! God is not answerable to anybody! But of course what he does is he reveals himself to Job in a powerful new way.</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So it’s OK to doubt God. It’s OK to complain to God. To get passionate. To get angry even! But don’t demand answers. God wants to give you much more than that. He wants to give you Himself.</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Some people have an A+B=C kind of faith.</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I pray or tithe or follow these biblical principles, God will heal me, give me financial success, supercharge my ministry - whatever. But God is not an equation kind of God. He’s about relationship far more than prosperity.</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Actually, if we’re talking about tests, it’s actually God who test us, not the other way around! Because he is passionately committed to our spiritual maturity, and that often doesn’t happen when we get everything we want.</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true!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[Share our house loss and the lessons God is teaching me and I’m slowly learning]</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[Share how I got “Survival Kit for New Christians”]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Verse 13 was one of my first memory verses: [v.13]</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 usually take these verses to mean that when we are tempted to sin, God will help us overcome it. This is true. I like the analogy of an off ramp. If we ignore the danger signs and get on the motorway at </a:t>
            </a:r>
            <a:r>
              <a:rPr lang="en-NZ" sz="1200" kern="1200" dirty="0" err="1" smtClean="0">
                <a:solidFill>
                  <a:schemeClr val="tx1"/>
                </a:solidFill>
                <a:effectLst/>
                <a:latin typeface="+mn-lt"/>
                <a:ea typeface="+mn-ea"/>
                <a:cs typeface="+mn-cs"/>
              </a:rPr>
              <a:t>Greenlane</a:t>
            </a:r>
            <a:r>
              <a:rPr lang="en-NZ" sz="1200" kern="1200" dirty="0" smtClean="0">
                <a:solidFill>
                  <a:schemeClr val="tx1"/>
                </a:solidFill>
                <a:effectLst/>
                <a:latin typeface="+mn-lt"/>
                <a:ea typeface="+mn-ea"/>
                <a:cs typeface="+mn-cs"/>
              </a:rPr>
              <a:t>, heading north on the Highway to Hell, God will quickly provide an </a:t>
            </a:r>
            <a:r>
              <a:rPr lang="en-NZ" sz="1200" kern="1200" dirty="0" err="1" smtClean="0">
                <a:solidFill>
                  <a:schemeClr val="tx1"/>
                </a:solidFill>
                <a:effectLst/>
                <a:latin typeface="+mn-lt"/>
                <a:ea typeface="+mn-ea"/>
                <a:cs typeface="+mn-cs"/>
              </a:rPr>
              <a:t>offramp</a:t>
            </a:r>
            <a:r>
              <a:rPr lang="en-NZ" sz="1200" kern="1200" dirty="0" smtClean="0">
                <a:solidFill>
                  <a:schemeClr val="tx1"/>
                </a:solidFill>
                <a:effectLst/>
                <a:latin typeface="+mn-lt"/>
                <a:ea typeface="+mn-ea"/>
                <a:cs typeface="+mn-cs"/>
              </a:rPr>
              <a:t> to Market Rd so that we won’t be swept away in the traffic of sinfulness. Hence the word “</a:t>
            </a:r>
            <a:r>
              <a:rPr lang="en-NZ" sz="1200" kern="1200" dirty="0" err="1" smtClean="0">
                <a:solidFill>
                  <a:schemeClr val="tx1"/>
                </a:solidFill>
                <a:effectLst/>
                <a:latin typeface="+mn-lt"/>
                <a:ea typeface="+mn-ea"/>
                <a:cs typeface="+mn-cs"/>
              </a:rPr>
              <a:t>Excape</a:t>
            </a:r>
            <a:r>
              <a:rPr lang="en-NZ" sz="1200" kern="1200" dirty="0" smtClean="0">
                <a:solidFill>
                  <a:schemeClr val="tx1"/>
                </a:solidFill>
                <a:effectLst/>
                <a:latin typeface="+mn-lt"/>
                <a:ea typeface="+mn-ea"/>
                <a:cs typeface="+mn-cs"/>
              </a:rPr>
              <a:t>” which, by the way, also means “Exodus.” Hmm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But look at your footnotes. What else can the word translated as temptation mean? Testing. When we are tested in our faith, we have someone who will not allow the testing to completely overwhelm us. He may not spare us from the testing. But he will help us through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[Psalm 23]</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Bible is really relevant - read and it and learn the principles from the past - they are more timely than the 6 o’clock news and more true than a million tweets!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Beware of testing Christ – using him as a personal</a:t>
            </a:r>
            <a:r>
              <a:rPr lang="en-NZ" sz="1200" kern="1200" baseline="0" dirty="0" smtClean="0">
                <a:solidFill>
                  <a:schemeClr val="tx1"/>
                </a:solidFill>
                <a:effectLst/>
                <a:latin typeface="+mn-lt"/>
                <a:ea typeface="+mn-ea"/>
                <a:cs typeface="+mn-cs"/>
              </a:rPr>
              <a:t> “genie” rather than submitting to this will</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God is totally on your side - he wants to see you grow and flourish. He loves you! Trust him! Seek his face. Ask for his help. And remember that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4 “You’re blessed when you feel you’ve lost what is most dear to you. [Because] Only then can you be embraced by the One most dear to you. Matthew 5:4 (The Message)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Paul is sticking up a big “danger” sign in this chapter.</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Verse 12: if you think you are standing firm, be careful that you don’t fall!</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Corinthians were confident - they did not lack any spiritual gift but the danger if spiritual gifts is we can focus on the gifts and not the giver. We can start to think it’s our skill, our fantastic programs that bring success, rather than the power of God.</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Sometimes we are in the most danger when we think everything is going well - like Whoopi Goldberg and </a:t>
            </a:r>
            <a:r>
              <a:rPr lang="en-NZ" sz="1200" kern="1200" dirty="0" err="1" smtClean="0">
                <a:solidFill>
                  <a:schemeClr val="tx1"/>
                </a:solidFill>
                <a:effectLst/>
                <a:latin typeface="+mn-lt"/>
                <a:ea typeface="+mn-ea"/>
                <a:cs typeface="+mn-cs"/>
              </a:rPr>
              <a:t>Lanei</a:t>
            </a:r>
            <a:r>
              <a:rPr lang="en-NZ" sz="1200" kern="1200" dirty="0" smtClean="0">
                <a:solidFill>
                  <a:schemeClr val="tx1"/>
                </a:solidFill>
                <a:effectLst/>
                <a:latin typeface="+mn-lt"/>
                <a:ea typeface="+mn-ea"/>
                <a:cs typeface="+mn-cs"/>
              </a:rPr>
              <a:t> Chapman in the movie clip. But there’s a car crash around the corner.</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Be on your guard, Paul says. Don’t be complacent!</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Most of us have heard these stories for years. The parting of the red sea with Charlton Heston (I mean Moses) brandishing his staff as the waters roar and the sea divides. Manna in the wilderness - water from the rock. Paul claims that these are not just nice Sunday School stories. They have a point. I mean, who knew? :-)</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They speak of God’s intervention on behalf of his people - those with whom he made a covenant, beginning with Abraham that they would be a great nation and God’s blessing to them would eventually extend to the whole world. But they’ve been in Egypt a long time. They’ve been surrounded by serpent gods and lion gods and bull gods. They need to be reacquainted afresh with the one true God and it </a:t>
            </a:r>
            <a:r>
              <a:rPr lang="en-NZ" sz="1200" i="0" kern="1200" dirty="0" err="1" smtClean="0">
                <a:solidFill>
                  <a:schemeClr val="tx1"/>
                </a:solidFill>
                <a:effectLst/>
                <a:latin typeface="+mn-lt"/>
                <a:ea typeface="+mn-ea"/>
                <a:cs typeface="+mn-cs"/>
              </a:rPr>
              <a:t>aint</a:t>
            </a:r>
            <a:r>
              <a:rPr lang="en-NZ" sz="1200" i="0" kern="1200" dirty="0" smtClean="0">
                <a:solidFill>
                  <a:schemeClr val="tx1"/>
                </a:solidFill>
                <a:effectLst/>
                <a:latin typeface="+mn-lt"/>
                <a:ea typeface="+mn-ea"/>
                <a:cs typeface="+mn-cs"/>
              </a:rPr>
              <a:t> </a:t>
            </a:r>
            <a:r>
              <a:rPr lang="en-NZ" sz="1200" i="0" kern="1200" dirty="0" err="1" smtClean="0">
                <a:solidFill>
                  <a:schemeClr val="tx1"/>
                </a:solidFill>
                <a:effectLst/>
                <a:latin typeface="+mn-lt"/>
                <a:ea typeface="+mn-ea"/>
                <a:cs typeface="+mn-cs"/>
              </a:rPr>
              <a:t>gonna</a:t>
            </a:r>
            <a:r>
              <a:rPr lang="en-NZ" sz="1200" i="0" kern="1200" dirty="0" smtClean="0">
                <a:solidFill>
                  <a:schemeClr val="tx1"/>
                </a:solidFill>
                <a:effectLst/>
                <a:latin typeface="+mn-lt"/>
                <a:ea typeface="+mn-ea"/>
                <a:cs typeface="+mn-cs"/>
              </a:rPr>
              <a:t> be easy!</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let’s look at these one by one.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They were all under the cloud. Now, today when someone says, they’re under a bit of a cloud, they mean, “they’re suspect”, their reputation is doubtful. That is not what is meant here. The Israelites were “under the cloud” because god led them by cloud during the day and fire by night. What is view here is GUIDANCE.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I’m mentioned the sea already. What does the sea tell us? God RESCUES his people even when it seems impossible. “Who then can be saved” after Jesus apparently squashed the hopes of rich people entering heaven. “Aha! With human beings, not possible. With God - that’s another story!”</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Spiritual food, spiritual food, spiritual rock. Why does a serviceable if uninspiring meal of manna and water (with occasional quail thrown in) get so “spiritual” all of a sudden? Paul takes his cue from Jesus in John 6. “I am the bread of life.” In John 6 Jesus is not so much making a point about the Lord’s Supper as saying, that only through faith in him, only by depending on him alone, can we have eternal life.</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So, the Israelites were saved / baptised into Moses. We are saved / baptised into Jesus Christ. </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Nevertheless - such a sad word.</a:t>
            </a:r>
            <a:endParaRPr 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ym typeface="+mn-ea"/>
              </a:rPr>
              <a:t>Moses describes the tenderness of God in Deuteronomy 32. </a:t>
            </a:r>
            <a:r>
              <a:rPr lang="en-NZ" altLang="en-US">
                <a:sym typeface="+mn-ea"/>
              </a:rPr>
              <a:t>[passage]</a:t>
            </a:r>
            <a:endParaRPr lang="en-NZ" altLang="en-US">
              <a:sym typeface="+mn-ea"/>
            </a:endParaRPr>
          </a:p>
          <a:p>
            <a:r>
              <a:rPr lang="en-NZ" sz="1200" kern="1200" dirty="0" smtClean="0">
                <a:solidFill>
                  <a:schemeClr val="tx1"/>
                </a:solidFill>
                <a:effectLst/>
                <a:latin typeface="+mn-lt"/>
                <a:ea typeface="+mn-ea"/>
                <a:cs typeface="+mn-cs"/>
              </a:rPr>
              <a:t>God loved them - he provided for them and protected them. That picture of an eagle with its young is a powerful one, isn’t it!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Nevertheless, </a:t>
            </a:r>
            <a:r>
              <a:rPr lang="en-NZ" sz="1200" i="0" kern="1200" dirty="0" smtClean="0">
                <a:solidFill>
                  <a:schemeClr val="tx1"/>
                </a:solidFill>
                <a:effectLst/>
                <a:latin typeface="+mn-lt"/>
                <a:ea typeface="+mn-ea"/>
                <a:cs typeface="+mn-cs"/>
              </a:rPr>
              <a:t>most of them never reached the promised land. They died in the desert.</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How tragic.</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Paul then goes on to list some of their sins and warns that those very sins can be present </a:t>
            </a:r>
            <a:r>
              <a:rPr lang="en-NZ" sz="1200" kern="1200" dirty="0" smtClean="0">
                <a:solidFill>
                  <a:schemeClr val="tx1"/>
                </a:solidFill>
                <a:effectLst/>
                <a:latin typeface="+mn-lt"/>
                <a:ea typeface="+mn-ea"/>
                <a:cs typeface="+mn-cs"/>
              </a:rPr>
              <a:t>today. -4 points]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Let’s focus on the third one, testing Christ. (When I wrote this I misspelt it “texting Christ” but I’m sure this is far more dangerous!)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Let’s go back to the scene: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Some context: the Lord has just parted the Red Sea and the all the people have come through on dry land. They have been supplied with manna and quail to eat. So what do they do when they are thirsty? Say, [“Lord, “We know that care for us and that you can do anything. We’re really thirsty. Will you help us?”]? No, they doubt, they fuss, they blame. It seems like they have learned nothing from the previous miracles. But God is gracious to them.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Nevertheless, that attitude continued among that generation, culminating in God’s judgement: they would all die in the desert (except Joshua and Caleb, who trusted the Lord.)</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BB2687F-799E-4CCF-AAB0-AA7C8C80A320}" type="slidenum">
              <a:rPr lang="en-NZ" smtClean="0"/>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8A0B12-80D8-4806-9C47-3047B506AC7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918A0B12-80D8-4806-9C47-3047B506AC7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918A0B12-80D8-4806-9C47-3047B506AC7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918A0B12-80D8-4806-9C47-3047B506AC7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18A0B12-80D8-4806-9C47-3047B506AC74}"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918A0B12-80D8-4806-9C47-3047B506AC74}"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918A0B12-80D8-4806-9C47-3047B506AC74}" type="datetimeFigureOut">
              <a:rPr lang="en-NZ" smtClean="0"/>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8A0B12-80D8-4806-9C47-3047B506AC74}" type="datetimeFigureOut">
              <a:rPr lang="en-NZ" smtClean="0"/>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A0B12-80D8-4806-9C47-3047B506AC74}" type="datetimeFigureOut">
              <a:rPr lang="en-NZ" smtClean="0"/>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18A0B12-80D8-4806-9C47-3047B506AC74}"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18A0B12-80D8-4806-9C47-3047B506AC74}"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ECB4B4-7BEE-49F7-B475-5B2CD5E3D8BD}" type="slidenum">
              <a:rPr lang="en-NZ" smtClean="0"/>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A0B12-80D8-4806-9C47-3047B506AC74}" type="datetimeFigureOut">
              <a:rPr lang="en-NZ" smtClean="0"/>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CB4B4-7BEE-49F7-B475-5B2CD5E3D8BD}" type="slidenum">
              <a:rPr lang="en-NZ" smtClean="0"/>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838200"/>
            <a:ext cx="10963275" cy="1533526"/>
          </a:xfrm>
        </p:spPr>
        <p:txBody>
          <a:bodyPr>
            <a:normAutofit/>
          </a:bodyPr>
          <a:lstStyle/>
          <a:p>
            <a:r>
              <a:rPr lang="en-NZ" sz="7200" dirty="0" smtClean="0">
                <a:latin typeface="Forte" panose="03060902040502070203" pitchFamily="66" charset="0"/>
              </a:rPr>
              <a:t>Warning – </a:t>
            </a:r>
            <a:r>
              <a:rPr lang="en-NZ" sz="7200" dirty="0" smtClean="0">
                <a:solidFill>
                  <a:srgbClr val="FF0000"/>
                </a:solidFill>
                <a:latin typeface="Forte" panose="03060902040502070203" pitchFamily="66" charset="0"/>
              </a:rPr>
              <a:t>danger </a:t>
            </a:r>
            <a:r>
              <a:rPr lang="en-NZ" sz="7200" dirty="0" smtClean="0">
                <a:latin typeface="Forte" panose="03060902040502070203" pitchFamily="66" charset="0"/>
              </a:rPr>
              <a:t>ahead!</a:t>
            </a:r>
            <a:endParaRPr lang="en-NZ" sz="7200" dirty="0">
              <a:latin typeface="Forte" panose="03060902040502070203" pitchFamily="66" charset="0"/>
            </a:endParaRPr>
          </a:p>
        </p:txBody>
      </p:sp>
      <p:sp>
        <p:nvSpPr>
          <p:cNvPr id="3" name="Subtitle 2"/>
          <p:cNvSpPr>
            <a:spLocks noGrp="1"/>
          </p:cNvSpPr>
          <p:nvPr>
            <p:ph type="subTitle" idx="1"/>
          </p:nvPr>
        </p:nvSpPr>
        <p:spPr>
          <a:xfrm>
            <a:off x="1504950" y="5943600"/>
            <a:ext cx="9144000" cy="914400"/>
          </a:xfrm>
        </p:spPr>
        <p:txBody>
          <a:bodyPr>
            <a:normAutofit/>
          </a:bodyPr>
          <a:lstStyle/>
          <a:p>
            <a:r>
              <a:rPr lang="en-NZ" sz="3600" dirty="0" smtClean="0"/>
              <a:t>1 Corinthians 10:1-13</a:t>
            </a:r>
            <a:endParaRPr lang="en-NZ" sz="3600" dirty="0"/>
          </a:p>
        </p:txBody>
      </p:sp>
      <p:pic>
        <p:nvPicPr>
          <p:cNvPr id="12290" name="Picture 2" descr="Image result for you should have bought a squirre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6162" y="2524126"/>
            <a:ext cx="4781550" cy="3267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dirty="0">
                <a:solidFill>
                  <a:srgbClr val="92D050"/>
                </a:solidFill>
                <a:latin typeface="Forte" panose="03060902040502070203" pitchFamily="66" charset="0"/>
              </a:rPr>
              <a:t>Testing Christ</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a:xfrm>
            <a:off x="838200" y="1825625"/>
            <a:ext cx="10515600" cy="1031875"/>
          </a:xfrm>
        </p:spPr>
        <p:txBody>
          <a:bodyPr>
            <a:normAutofit/>
          </a:bodyPr>
          <a:lstStyle/>
          <a:p>
            <a:r>
              <a:rPr lang="en-NZ" i="1" baseline="30000" dirty="0"/>
              <a:t>16 </a:t>
            </a:r>
            <a:r>
              <a:rPr lang="en-NZ" i="1" dirty="0"/>
              <a:t>Do not put the Lord your God to the test as you did at </a:t>
            </a:r>
            <a:r>
              <a:rPr lang="en-NZ" i="1" dirty="0" err="1" smtClean="0"/>
              <a:t>Massah</a:t>
            </a:r>
            <a:r>
              <a:rPr lang="en-NZ" i="1" dirty="0" smtClean="0"/>
              <a:t>.</a:t>
            </a:r>
            <a:endParaRPr lang="en-NZ" i="1" dirty="0" smtClean="0"/>
          </a:p>
          <a:p>
            <a:pPr lvl="1" algn="r"/>
            <a:r>
              <a:rPr lang="en-NZ" dirty="0" smtClean="0"/>
              <a:t>Deut</a:t>
            </a:r>
            <a:r>
              <a:rPr lang="en-NZ" dirty="0"/>
              <a:t>. </a:t>
            </a:r>
            <a:r>
              <a:rPr lang="en-NZ" dirty="0" smtClean="0"/>
              <a:t>6:16</a:t>
            </a:r>
            <a:endParaRPr lang="en-NZ" dirty="0"/>
          </a:p>
        </p:txBody>
      </p:sp>
      <p:pic>
        <p:nvPicPr>
          <p:cNvPr id="10246" name="Picture 6" descr="https://gocorps.org/sites/default/files/styles/extra_large/public/blogs/admin/kassem-mahfouz-331994-unsplash_0.jpg?itok=5sU9LpA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93864" y="3013646"/>
            <a:ext cx="4619626" cy="307782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p:nvPr/>
        </p:nvSpPr>
        <p:spPr>
          <a:xfrm>
            <a:off x="824230" y="2857436"/>
            <a:ext cx="5676900" cy="4284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i="1" baseline="30000" dirty="0" smtClean="0"/>
              <a:t>18 </a:t>
            </a:r>
            <a:r>
              <a:rPr lang="en-NZ" i="1" dirty="0" smtClean="0"/>
              <a:t>They wilfully put God to the test</a:t>
            </a:r>
            <a:br>
              <a:rPr lang="en-NZ" i="1" dirty="0" smtClean="0"/>
            </a:br>
            <a:r>
              <a:rPr lang="en-NZ" i="1" dirty="0" smtClean="0"/>
              <a:t>    by demanding the food they craved.</a:t>
            </a:r>
            <a:br>
              <a:rPr lang="en-NZ" i="1" dirty="0" smtClean="0"/>
            </a:br>
            <a:r>
              <a:rPr lang="en-NZ" i="1" baseline="30000" dirty="0" smtClean="0"/>
              <a:t>19 </a:t>
            </a:r>
            <a:r>
              <a:rPr lang="en-NZ" i="1" dirty="0" smtClean="0"/>
              <a:t>They spoke against God;</a:t>
            </a:r>
            <a:br>
              <a:rPr lang="en-NZ" i="1" dirty="0" smtClean="0"/>
            </a:br>
            <a:r>
              <a:rPr lang="en-NZ" i="1" dirty="0" smtClean="0"/>
              <a:t>    they said, ‘Can God really</a:t>
            </a:r>
            <a:br>
              <a:rPr lang="en-NZ" i="1" dirty="0" smtClean="0"/>
            </a:br>
            <a:r>
              <a:rPr lang="en-NZ" i="1" dirty="0" smtClean="0"/>
              <a:t>    spread a table in the wilderness?</a:t>
            </a:r>
            <a:endParaRPr lang="en-NZ" i="1" dirty="0" smtClean="0"/>
          </a:p>
          <a:p>
            <a:pPr lvl="1" algn="r"/>
            <a:r>
              <a:rPr lang="en-NZ" dirty="0" smtClean="0"/>
              <a:t>Psalm 78:18-19</a:t>
            </a:r>
            <a:endParaRPr lang="en-NZ" dirty="0" smtClean="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235" y="365125"/>
            <a:ext cx="5282565" cy="1325880"/>
          </a:xfrm>
        </p:spPr>
        <p:txBody>
          <a:bodyPr>
            <a:normAutofit/>
          </a:bodyPr>
          <a:lstStyle/>
          <a:p>
            <a:r>
              <a:rPr lang="en-NZ" sz="5400" dirty="0">
                <a:solidFill>
                  <a:srgbClr val="92D050"/>
                </a:solidFill>
                <a:latin typeface="Forte" panose="03060902040502070203" pitchFamily="66" charset="0"/>
              </a:rPr>
              <a:t>Testing Christ</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a:xfrm>
            <a:off x="5174615" y="2607310"/>
            <a:ext cx="5841365" cy="3493770"/>
          </a:xfrm>
        </p:spPr>
        <p:txBody>
          <a:bodyPr/>
          <a:lstStyle/>
          <a:p>
            <a:r>
              <a:rPr lang="en-NZ" i="1" dirty="0"/>
              <a:t>“Do not put the Lord your God to the test.” </a:t>
            </a:r>
            <a:endParaRPr lang="en-NZ" i="1" dirty="0" smtClean="0"/>
          </a:p>
          <a:p>
            <a:r>
              <a:rPr lang="en-NZ" i="1" dirty="0"/>
              <a:t>“We must never try to get Christ to serve us instead of us serving him.”</a:t>
            </a:r>
            <a:endParaRPr lang="en-NZ" i="1" dirty="0"/>
          </a:p>
          <a:p>
            <a:endParaRPr lang="en-NZ" dirty="0"/>
          </a:p>
        </p:txBody>
      </p:sp>
      <p:pic>
        <p:nvPicPr>
          <p:cNvPr id="6146" name="Picture 2" descr="Image result for temptation chris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262" y="1068584"/>
            <a:ext cx="4262093" cy="5535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dirty="0">
                <a:solidFill>
                  <a:srgbClr val="92D050"/>
                </a:solidFill>
                <a:latin typeface="Forte" panose="03060902040502070203" pitchFamily="66" charset="0"/>
              </a:rPr>
              <a:t>Example: Job</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a:xfrm>
            <a:off x="838200" y="1691005"/>
            <a:ext cx="4381500" cy="4351338"/>
          </a:xfrm>
        </p:spPr>
        <p:txBody>
          <a:bodyPr/>
          <a:lstStyle/>
          <a:p>
            <a:r>
              <a:rPr lang="en-NZ" dirty="0" smtClean="0"/>
              <a:t>Job lost everything</a:t>
            </a:r>
            <a:endParaRPr lang="en-NZ" dirty="0" smtClean="0"/>
          </a:p>
          <a:p>
            <a:r>
              <a:rPr lang="en-NZ" dirty="0" smtClean="0"/>
              <a:t>Job knew that God was good so he didn’t understand what was happening to him</a:t>
            </a:r>
            <a:endParaRPr lang="en-NZ" dirty="0" smtClean="0"/>
          </a:p>
          <a:p>
            <a:r>
              <a:rPr lang="en-NZ" dirty="0"/>
              <a:t>“I know that my </a:t>
            </a:r>
            <a:r>
              <a:rPr lang="en-NZ" dirty="0" smtClean="0"/>
              <a:t>Redeemer </a:t>
            </a:r>
            <a:r>
              <a:rPr lang="en-NZ" dirty="0"/>
              <a:t>lives!” </a:t>
            </a:r>
            <a:endParaRPr lang="en-NZ" dirty="0" smtClean="0"/>
          </a:p>
          <a:p>
            <a:r>
              <a:rPr lang="en-NZ" dirty="0" smtClean="0"/>
              <a:t>God reveals himself to Job in a new way</a:t>
            </a:r>
            <a:endParaRPr lang="en-NZ" dirty="0"/>
          </a:p>
        </p:txBody>
      </p:sp>
      <p:pic>
        <p:nvPicPr>
          <p:cNvPr id="7170" name="Picture 2" descr="Image result for job's suffer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29300" y="1691188"/>
            <a:ext cx="5946775" cy="4483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5400" dirty="0">
                <a:solidFill>
                  <a:srgbClr val="92D050"/>
                </a:solidFill>
                <a:latin typeface="Forte" panose="03060902040502070203" pitchFamily="66" charset="0"/>
              </a:rPr>
              <a:t>Treasures</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a:xfrm>
            <a:off x="6268720" y="1691004"/>
            <a:ext cx="5502275" cy="5270501"/>
          </a:xfrm>
        </p:spPr>
        <p:txBody>
          <a:bodyPr>
            <a:normAutofit/>
          </a:bodyPr>
          <a:lstStyle/>
          <a:p>
            <a:r>
              <a:rPr lang="en-NZ" i="1" dirty="0" smtClean="0"/>
              <a:t>One </a:t>
            </a:r>
            <a:r>
              <a:rPr lang="en-NZ" i="1" dirty="0"/>
              <a:t>by one He took them from me,</a:t>
            </a:r>
            <a:br>
              <a:rPr lang="en-NZ" i="1" dirty="0"/>
            </a:br>
            <a:r>
              <a:rPr lang="en-NZ" i="1" dirty="0"/>
              <a:t>All the things I valued most,</a:t>
            </a:r>
            <a:br>
              <a:rPr lang="en-NZ" i="1" dirty="0"/>
            </a:br>
            <a:r>
              <a:rPr lang="en-NZ" i="1" dirty="0"/>
              <a:t>Until I was empty-handed;</a:t>
            </a:r>
            <a:br>
              <a:rPr lang="en-NZ" i="1" dirty="0"/>
            </a:br>
            <a:r>
              <a:rPr lang="en-NZ" i="1" dirty="0"/>
              <a:t>Every glittering toy was lost.</a:t>
            </a:r>
            <a:br>
              <a:rPr lang="en-NZ" i="1" dirty="0"/>
            </a:br>
            <a:br>
              <a:rPr lang="en-NZ" i="1" dirty="0"/>
            </a:br>
            <a:r>
              <a:rPr lang="en-NZ" i="1" dirty="0"/>
              <a:t>And I walked earth's highways, grieving.</a:t>
            </a:r>
            <a:br>
              <a:rPr lang="en-NZ" i="1" dirty="0"/>
            </a:br>
            <a:r>
              <a:rPr lang="en-NZ" i="1" dirty="0"/>
              <a:t>In my rags and poverty.</a:t>
            </a:r>
            <a:br>
              <a:rPr lang="en-NZ" i="1" dirty="0"/>
            </a:br>
            <a:r>
              <a:rPr lang="en-NZ" i="1" dirty="0"/>
              <a:t>Till I heard His voice inviting,</a:t>
            </a:r>
            <a:br>
              <a:rPr lang="en-NZ" i="1" dirty="0"/>
            </a:br>
            <a:r>
              <a:rPr lang="en-NZ" i="1" dirty="0"/>
              <a:t>"Lift your empty hands to Me!"</a:t>
            </a:r>
            <a:br>
              <a:rPr lang="en-NZ" dirty="0"/>
            </a:br>
            <a:br>
              <a:rPr lang="en-NZ" dirty="0"/>
            </a:br>
            <a:endParaRPr lang="en-NZ" dirty="0"/>
          </a:p>
        </p:txBody>
      </p:sp>
      <p:pic>
        <p:nvPicPr>
          <p:cNvPr id="9218" name="Picture 2" descr="Relate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2225675"/>
            <a:ext cx="5013325" cy="3007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6300471" y="1691004"/>
            <a:ext cx="5353050" cy="4784725"/>
          </a:xfrm>
        </p:spPr>
        <p:txBody>
          <a:bodyPr/>
          <a:lstStyle/>
          <a:p>
            <a:r>
              <a:rPr lang="en-NZ" i="1" dirty="0"/>
              <a:t>So I held my hands toward heaven,</a:t>
            </a:r>
            <a:br>
              <a:rPr lang="en-NZ" i="1" dirty="0"/>
            </a:br>
            <a:r>
              <a:rPr lang="en-NZ" i="1" dirty="0"/>
              <a:t>And He filled them with a store</a:t>
            </a:r>
            <a:br>
              <a:rPr lang="en-NZ" i="1" dirty="0"/>
            </a:br>
            <a:r>
              <a:rPr lang="en-NZ" i="1" dirty="0"/>
              <a:t>Of His own transcendent riches,</a:t>
            </a:r>
            <a:br>
              <a:rPr lang="en-NZ" i="1" dirty="0"/>
            </a:br>
            <a:r>
              <a:rPr lang="en-NZ" i="1" dirty="0"/>
              <a:t>Till they could contain no more.</a:t>
            </a:r>
            <a:br>
              <a:rPr lang="en-NZ" i="1" dirty="0"/>
            </a:br>
            <a:br>
              <a:rPr lang="en-NZ" i="1" dirty="0"/>
            </a:br>
            <a:r>
              <a:rPr lang="en-NZ" i="1" dirty="0"/>
              <a:t>And at last I comprehended</a:t>
            </a:r>
            <a:br>
              <a:rPr lang="en-NZ" i="1" dirty="0"/>
            </a:br>
            <a:r>
              <a:rPr lang="en-NZ" i="1" dirty="0"/>
              <a:t>With my stupid mind and dull,</a:t>
            </a:r>
            <a:br>
              <a:rPr lang="en-NZ" i="1" dirty="0"/>
            </a:br>
            <a:r>
              <a:rPr lang="en-NZ" i="1" dirty="0"/>
              <a:t>That God COULD not pour His riches</a:t>
            </a:r>
            <a:br>
              <a:rPr lang="en-NZ" i="1" dirty="0"/>
            </a:br>
            <a:r>
              <a:rPr lang="en-NZ" i="1" dirty="0"/>
              <a:t>Into hands already full!</a:t>
            </a:r>
            <a:endParaRPr lang="en-NZ" i="1" dirty="0"/>
          </a:p>
          <a:p>
            <a:pPr lvl="1" algn="r"/>
            <a:r>
              <a:rPr lang="en-NZ" dirty="0" smtClean="0"/>
              <a:t>Martha </a:t>
            </a:r>
            <a:r>
              <a:rPr lang="en-NZ" dirty="0"/>
              <a:t>Snell Nicholson</a:t>
            </a:r>
            <a:endParaRPr lang="en-NZ" dirty="0"/>
          </a:p>
          <a:p>
            <a:endParaRPr lang="en-NZ" dirty="0"/>
          </a:p>
        </p:txBody>
      </p:sp>
      <p:pic>
        <p:nvPicPr>
          <p:cNvPr id="4" name="Picture 2" descr="Relate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200" y="2212975"/>
            <a:ext cx="5013325" cy="3007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dirty="0">
                <a:solidFill>
                  <a:srgbClr val="92D050"/>
                </a:solidFill>
                <a:latin typeface="Forte" panose="03060902040502070203" pitchFamily="66" charset="0"/>
              </a:rPr>
              <a:t>A Way Out</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a:xfrm>
            <a:off x="838200" y="1825624"/>
            <a:ext cx="6191250" cy="5280026"/>
          </a:xfrm>
        </p:spPr>
        <p:txBody>
          <a:bodyPr>
            <a:normAutofit lnSpcReduction="10000"/>
          </a:bodyPr>
          <a:lstStyle/>
          <a:p>
            <a:r>
              <a:rPr lang="en-NZ" i="1" baseline="30000" dirty="0"/>
              <a:t>13 </a:t>
            </a:r>
            <a:r>
              <a:rPr lang="en-NZ" i="1" dirty="0"/>
              <a:t>No temptation has overtaken you except what is common to mankind. And God is faithful; he will not let you be tempted beyond what you can bear. But when you are tempted, he will also provide a way out so that you can endure it</a:t>
            </a:r>
            <a:r>
              <a:rPr lang="en-NZ" i="1" dirty="0" smtClean="0"/>
              <a:t>.</a:t>
            </a:r>
            <a:endParaRPr lang="en-NZ" i="1" dirty="0" smtClean="0"/>
          </a:p>
          <a:p>
            <a:endParaRPr lang="en-NZ" sz="700" i="1" dirty="0" smtClean="0"/>
          </a:p>
          <a:p>
            <a:r>
              <a:rPr lang="en-NZ" i="1" dirty="0"/>
              <a:t>Even though I walk</a:t>
            </a:r>
            <a:br>
              <a:rPr lang="en-NZ" i="1" dirty="0"/>
            </a:br>
            <a:r>
              <a:rPr lang="en-NZ" i="1" dirty="0"/>
              <a:t>    through the darkest valley,</a:t>
            </a:r>
            <a:br>
              <a:rPr lang="en-NZ" i="1" dirty="0"/>
            </a:br>
            <a:r>
              <a:rPr lang="en-NZ" i="1" dirty="0"/>
              <a:t>I will fear no evil,</a:t>
            </a:r>
            <a:br>
              <a:rPr lang="en-NZ" i="1" dirty="0"/>
            </a:br>
            <a:r>
              <a:rPr lang="en-NZ" i="1" dirty="0"/>
              <a:t>    for you are with me;</a:t>
            </a:r>
            <a:br>
              <a:rPr lang="en-NZ" i="1" dirty="0"/>
            </a:br>
            <a:r>
              <a:rPr lang="en-NZ" i="1" dirty="0"/>
              <a:t>your rod and your staff,</a:t>
            </a:r>
            <a:br>
              <a:rPr lang="en-NZ" i="1" dirty="0"/>
            </a:br>
            <a:r>
              <a:rPr lang="en-NZ" i="1" dirty="0"/>
              <a:t>    they comfort me</a:t>
            </a:r>
            <a:r>
              <a:rPr lang="en-NZ" dirty="0" smtClean="0"/>
              <a:t>.  (Psalm 23:4)</a:t>
            </a:r>
            <a:endParaRPr lang="en-NZ" dirty="0"/>
          </a:p>
          <a:p>
            <a:endParaRPr lang="en-NZ" dirty="0"/>
          </a:p>
          <a:p>
            <a:endParaRPr lang="en-NZ" dirty="0"/>
          </a:p>
        </p:txBody>
      </p:sp>
      <p:pic>
        <p:nvPicPr>
          <p:cNvPr id="8194" name="Picture 2" descr="Image result for dark valle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3325" y="1690688"/>
            <a:ext cx="3533775" cy="4730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dirty="0">
                <a:solidFill>
                  <a:srgbClr val="92D050"/>
                </a:solidFill>
                <a:latin typeface="Forte" panose="03060902040502070203" pitchFamily="66" charset="0"/>
              </a:rPr>
              <a:t>So … </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p:txBody>
          <a:bodyPr/>
          <a:lstStyle/>
          <a:p>
            <a:r>
              <a:rPr lang="en-NZ" dirty="0" smtClean="0">
                <a:solidFill>
                  <a:srgbClr val="92D050"/>
                </a:solidFill>
              </a:rPr>
              <a:t>Read </a:t>
            </a:r>
            <a:r>
              <a:rPr lang="en-NZ" dirty="0" smtClean="0"/>
              <a:t>the Bible to learn the lessons of the past</a:t>
            </a:r>
            <a:endParaRPr lang="en-NZ" dirty="0" smtClean="0"/>
          </a:p>
          <a:p>
            <a:r>
              <a:rPr lang="en-NZ" dirty="0" smtClean="0">
                <a:solidFill>
                  <a:srgbClr val="FF0000"/>
                </a:solidFill>
              </a:rPr>
              <a:t>Beware</a:t>
            </a:r>
            <a:r>
              <a:rPr lang="en-NZ" dirty="0" smtClean="0"/>
              <a:t> of testing Christ</a:t>
            </a:r>
            <a:endParaRPr lang="en-NZ" dirty="0" smtClean="0"/>
          </a:p>
          <a:p>
            <a:r>
              <a:rPr lang="en-NZ" dirty="0" smtClean="0">
                <a:solidFill>
                  <a:srgbClr val="92D050"/>
                </a:solidFill>
              </a:rPr>
              <a:t>Seek </a:t>
            </a:r>
            <a:r>
              <a:rPr lang="en-NZ" dirty="0" smtClean="0"/>
              <a:t>his face – ask for his help</a:t>
            </a:r>
            <a:endParaRPr lang="en-NZ" dirty="0" smtClean="0"/>
          </a:p>
          <a:p>
            <a:endParaRPr lang="en-NZ" dirty="0" smtClean="0"/>
          </a:p>
          <a:p>
            <a:r>
              <a:rPr lang="en-NZ" i="1" dirty="0" smtClean="0"/>
              <a:t>“</a:t>
            </a:r>
            <a:r>
              <a:rPr lang="en-NZ" i="1" dirty="0"/>
              <a:t>You’re blessed when you feel you’ve lost what is most dear to you. </a:t>
            </a:r>
            <a:r>
              <a:rPr lang="en-NZ" dirty="0"/>
              <a:t>[Because] </a:t>
            </a:r>
            <a:r>
              <a:rPr lang="en-NZ" i="1" dirty="0"/>
              <a:t>Only then can you be embraced by the One most dear to you. </a:t>
            </a:r>
            <a:endParaRPr lang="en-NZ" i="1" dirty="0" smtClean="0"/>
          </a:p>
          <a:p>
            <a:pPr lvl="1" algn="r"/>
            <a:r>
              <a:rPr lang="en-NZ" dirty="0" smtClean="0"/>
              <a:t>Matthew </a:t>
            </a:r>
            <a:r>
              <a:rPr lang="en-NZ" dirty="0"/>
              <a:t>5:4 (The Message)</a:t>
            </a:r>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5669280" y="2943225"/>
            <a:ext cx="5684520" cy="3233738"/>
          </a:xfrm>
        </p:spPr>
        <p:txBody>
          <a:bodyPr>
            <a:normAutofit/>
          </a:bodyPr>
          <a:lstStyle/>
          <a:p>
            <a:r>
              <a:rPr lang="en-NZ" sz="3600" i="1" dirty="0" smtClean="0"/>
              <a:t>“If </a:t>
            </a:r>
            <a:r>
              <a:rPr lang="en-NZ" sz="3600" i="1" dirty="0"/>
              <a:t>you think you are standing firm, be careful that you don’t </a:t>
            </a:r>
            <a:r>
              <a:rPr lang="en-NZ" sz="3600" i="1" dirty="0" smtClean="0"/>
              <a:t>fall!” </a:t>
            </a:r>
            <a:r>
              <a:rPr lang="en-NZ" sz="3600" dirty="0" smtClean="0"/>
              <a:t>(v. 12)</a:t>
            </a:r>
            <a:endParaRPr lang="en-NZ" sz="3600" dirty="0" smtClean="0"/>
          </a:p>
        </p:txBody>
      </p:sp>
      <p:pic>
        <p:nvPicPr>
          <p:cNvPr id="1026" name="Picture 2" descr="Image result for dang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086" y="0"/>
            <a:ext cx="5296486"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solidFill>
                  <a:srgbClr val="92D050"/>
                </a:solidFill>
                <a:latin typeface="Forte" panose="03060902040502070203" pitchFamily="66" charset="0"/>
              </a:rPr>
              <a:t>A History Lesson: Moses and the people</a:t>
            </a:r>
            <a:endParaRPr lang="en-NZ" dirty="0" smtClean="0">
              <a:solidFill>
                <a:srgbClr val="92D050"/>
              </a:solidFill>
              <a:latin typeface="Forte" panose="03060902040502070203" pitchFamily="66" charset="0"/>
            </a:endParaRPr>
          </a:p>
        </p:txBody>
      </p:sp>
      <p:sp>
        <p:nvSpPr>
          <p:cNvPr id="3" name="Content Placeholder 2"/>
          <p:cNvSpPr>
            <a:spLocks noGrp="1"/>
          </p:cNvSpPr>
          <p:nvPr>
            <p:ph idx="1"/>
          </p:nvPr>
        </p:nvSpPr>
        <p:spPr>
          <a:xfrm>
            <a:off x="4865914" y="1825625"/>
            <a:ext cx="6487886" cy="4351338"/>
          </a:xfrm>
        </p:spPr>
        <p:txBody>
          <a:bodyPr/>
          <a:lstStyle/>
          <a:p>
            <a:r>
              <a:rPr lang="en-NZ" i="1" baseline="30000" dirty="0" smtClean="0"/>
              <a:t>1 </a:t>
            </a:r>
            <a:r>
              <a:rPr lang="en-NZ" i="1" dirty="0" smtClean="0"/>
              <a:t>For </a:t>
            </a:r>
            <a:r>
              <a:rPr lang="en-NZ" i="1" dirty="0"/>
              <a:t>I do not want you to be ignorant of the fact, brothers and sisters, that our ancestors were all under the cloud and that they all passed through the sea. </a:t>
            </a:r>
            <a:r>
              <a:rPr lang="en-NZ" i="1" dirty="0" smtClean="0"/>
              <a:t>        </a:t>
            </a:r>
            <a:r>
              <a:rPr lang="en-NZ" i="1" baseline="30000" dirty="0" smtClean="0"/>
              <a:t>2</a:t>
            </a:r>
            <a:r>
              <a:rPr lang="en-NZ" b="1" i="1" dirty="0" smtClean="0"/>
              <a:t> </a:t>
            </a:r>
            <a:r>
              <a:rPr lang="en-NZ" i="1" dirty="0"/>
              <a:t>They were all baptised into Moses in the cloud and in the sea. </a:t>
            </a:r>
            <a:r>
              <a:rPr lang="en-NZ" i="1" baseline="30000" dirty="0"/>
              <a:t>3 </a:t>
            </a:r>
            <a:r>
              <a:rPr lang="en-NZ" i="1" dirty="0"/>
              <a:t>They all ate the same spiritual food </a:t>
            </a:r>
            <a:r>
              <a:rPr lang="en-NZ" i="1" baseline="30000" dirty="0"/>
              <a:t>4 </a:t>
            </a:r>
            <a:r>
              <a:rPr lang="en-NZ" i="1" dirty="0"/>
              <a:t>and drank the same spiritual drink; for they drank from the spiritual rock that accompanied them, and that rock was Christ. </a:t>
            </a:r>
            <a:endParaRPr lang="en-NZ" i="1" dirty="0"/>
          </a:p>
          <a:p>
            <a:endParaRPr lang="en-NZ" dirty="0"/>
          </a:p>
        </p:txBody>
      </p:sp>
      <p:pic>
        <p:nvPicPr>
          <p:cNvPr id="2054" name="Picture 6" descr="Image result for the ten commandments charlto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7828" y="2454865"/>
            <a:ext cx="4160521" cy="2340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solidFill>
                  <a:srgbClr val="92D050"/>
                </a:solidFill>
                <a:latin typeface="Forte" panose="03060902040502070203" pitchFamily="66" charset="0"/>
                <a:sym typeface="+mn-ea"/>
              </a:rPr>
              <a:t>A History Lesson: Moses and the people</a:t>
            </a:r>
            <a:endParaRPr lang="en-NZ" dirty="0" smtClean="0">
              <a:solidFill>
                <a:srgbClr val="92D050"/>
              </a:solidFill>
              <a:latin typeface="Forte" panose="03060902040502070203" pitchFamily="66" charset="0"/>
              <a:sym typeface="+mn-ea"/>
            </a:endParaRPr>
          </a:p>
        </p:txBody>
      </p:sp>
      <p:sp>
        <p:nvSpPr>
          <p:cNvPr id="3" name="Content Placeholder 2"/>
          <p:cNvSpPr>
            <a:spLocks noGrp="1"/>
          </p:cNvSpPr>
          <p:nvPr>
            <p:ph idx="1"/>
          </p:nvPr>
        </p:nvSpPr>
        <p:spPr>
          <a:xfrm>
            <a:off x="838200" y="1825624"/>
            <a:ext cx="6397487" cy="4555581"/>
          </a:xfrm>
        </p:spPr>
        <p:txBody>
          <a:bodyPr/>
          <a:lstStyle/>
          <a:p>
            <a:r>
              <a:rPr lang="en-NZ" dirty="0" smtClean="0"/>
              <a:t>‘They were all under the cloud’</a:t>
            </a:r>
            <a:endParaRPr lang="en-NZ" dirty="0" smtClean="0"/>
          </a:p>
          <a:p>
            <a:pPr lvl="1">
              <a:buFont typeface="Wingdings" panose="05000000000000000000" pitchFamily="2" charset="2"/>
              <a:buChar char="Ø"/>
            </a:pPr>
            <a:r>
              <a:rPr lang="en-NZ" dirty="0"/>
              <a:t>GUIDANCE</a:t>
            </a:r>
            <a:endParaRPr lang="en-NZ" dirty="0"/>
          </a:p>
          <a:p>
            <a:r>
              <a:rPr lang="en-NZ" dirty="0" smtClean="0"/>
              <a:t>They </a:t>
            </a:r>
            <a:r>
              <a:rPr lang="en-NZ" dirty="0"/>
              <a:t>all passed through the </a:t>
            </a:r>
            <a:r>
              <a:rPr lang="en-NZ" dirty="0" smtClean="0"/>
              <a:t>sea’</a:t>
            </a:r>
            <a:endParaRPr lang="en-NZ" dirty="0" smtClean="0"/>
          </a:p>
          <a:p>
            <a:pPr lvl="1">
              <a:buFont typeface="Wingdings" panose="05000000000000000000" pitchFamily="2" charset="2"/>
              <a:buChar char="Ø"/>
            </a:pPr>
            <a:r>
              <a:rPr lang="en-NZ" dirty="0"/>
              <a:t>RESCUE</a:t>
            </a:r>
            <a:endParaRPr lang="en-NZ" dirty="0"/>
          </a:p>
          <a:p>
            <a:r>
              <a:rPr lang="en-NZ" dirty="0" smtClean="0"/>
              <a:t>‘Spiritual’ provision?</a:t>
            </a:r>
            <a:endParaRPr lang="en-NZ" dirty="0" smtClean="0"/>
          </a:p>
          <a:p>
            <a:pPr lvl="1">
              <a:buFont typeface="Wingdings" panose="05000000000000000000" pitchFamily="2" charset="2"/>
              <a:buChar char="Ø"/>
            </a:pPr>
            <a:r>
              <a:rPr lang="en-NZ" dirty="0"/>
              <a:t>John</a:t>
            </a:r>
            <a:r>
              <a:rPr lang="en-NZ" dirty="0" smtClean="0"/>
              <a:t> 6:35: </a:t>
            </a:r>
            <a:r>
              <a:rPr lang="en-NZ" i="1" dirty="0" smtClean="0"/>
              <a:t>‘I am the Bread of Life’</a:t>
            </a:r>
            <a:endParaRPr lang="en-NZ" i="1" dirty="0" smtClean="0"/>
          </a:p>
          <a:p>
            <a:pPr lvl="1">
              <a:buFont typeface="Wingdings" panose="05000000000000000000" pitchFamily="2" charset="2"/>
              <a:buChar char="Ø"/>
            </a:pPr>
            <a:r>
              <a:rPr lang="en-NZ" i="1" dirty="0"/>
              <a:t>“God has given us eternal life and this life is in his son. Whoever has the Son has life. Whoever does not have the Son of God does not have the life.” </a:t>
            </a:r>
            <a:r>
              <a:rPr lang="en-NZ" dirty="0"/>
              <a:t>1 John </a:t>
            </a:r>
            <a:r>
              <a:rPr lang="en-NZ" dirty="0" smtClean="0"/>
              <a:t>5:11-12</a:t>
            </a:r>
            <a:endParaRPr lang="en-NZ" dirty="0" smtClean="0"/>
          </a:p>
          <a:p>
            <a:endParaRPr lang="en-NZ" dirty="0" smtClean="0"/>
          </a:p>
          <a:p>
            <a:endParaRPr lang="en-NZ" dirty="0" smtClean="0"/>
          </a:p>
          <a:p>
            <a:endParaRPr lang="en-NZ" dirty="0"/>
          </a:p>
        </p:txBody>
      </p:sp>
      <p:pic>
        <p:nvPicPr>
          <p:cNvPr id="3074" name="Picture 2" descr="Image result for a cloud by d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28668" y="1547176"/>
            <a:ext cx="3689539" cy="4486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Autofit/>
          </a:bodyPr>
          <a:p>
            <a:r>
              <a:rPr lang="en-NZ" dirty="0" smtClean="0">
                <a:solidFill>
                  <a:srgbClr val="92D050"/>
                </a:solidFill>
                <a:latin typeface="Forte" panose="03060902040502070203" pitchFamily="66" charset="0"/>
                <a:sym typeface="+mn-ea"/>
              </a:rPr>
              <a:t>A History Lesson: Moses and the people</a:t>
            </a:r>
            <a:endParaRPr lang="en-NZ" altLang="en-US" dirty="0" smtClean="0">
              <a:solidFill>
                <a:srgbClr val="92D050"/>
              </a:solidFill>
              <a:latin typeface="Forte" panose="03060902040502070203" pitchFamily="66" charset="0"/>
              <a:sym typeface="+mn-ea"/>
            </a:endParaRPr>
          </a:p>
        </p:txBody>
      </p:sp>
      <p:pic>
        <p:nvPicPr>
          <p:cNvPr id="4" name="Content Placeholder 3"/>
          <p:cNvPicPr>
            <a:picLocks noChangeAspect="1"/>
          </p:cNvPicPr>
          <p:nvPr>
            <p:ph idx="1"/>
          </p:nvPr>
        </p:nvPicPr>
        <p:blipFill>
          <a:blip r:embed="rId1"/>
          <a:stretch>
            <a:fillRect/>
          </a:stretch>
        </p:blipFill>
        <p:spPr>
          <a:xfrm>
            <a:off x="838200" y="1946910"/>
            <a:ext cx="4286250" cy="2847975"/>
          </a:xfrm>
          <a:prstGeom prst="rect">
            <a:avLst/>
          </a:prstGeom>
        </p:spPr>
      </p:pic>
      <p:sp>
        <p:nvSpPr>
          <p:cNvPr id="6" name="Text Box 5"/>
          <p:cNvSpPr txBox="1"/>
          <p:nvPr/>
        </p:nvSpPr>
        <p:spPr>
          <a:xfrm>
            <a:off x="5690870" y="2325370"/>
            <a:ext cx="4902200" cy="2091690"/>
          </a:xfrm>
          <a:prstGeom prst="rect">
            <a:avLst/>
          </a:prstGeom>
          <a:noFill/>
        </p:spPr>
        <p:txBody>
          <a:bodyPr wrap="square" rtlCol="0">
            <a:spAutoFit/>
          </a:bodyPr>
          <a:p>
            <a:r>
              <a:rPr lang="en-US" sz="2800" i="1" baseline="30000"/>
              <a:t>5</a:t>
            </a:r>
            <a:r>
              <a:rPr lang="en-US" sz="2800" i="1"/>
              <a:t> Nevertheless, God was not pleased with most of them; their bodies were scattered in the wilderness</a:t>
            </a:r>
            <a:r>
              <a:rPr lang="en-US" i="1"/>
              <a:t>.</a:t>
            </a:r>
            <a:endParaRPr lang="en-US"/>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solidFill>
                  <a:srgbClr val="92D050"/>
                </a:solidFill>
                <a:latin typeface="Forte" panose="03060902040502070203" pitchFamily="66" charset="0"/>
                <a:sym typeface="+mn-ea"/>
              </a:rPr>
              <a:t>A History Lesson: Moses and the people</a:t>
            </a:r>
            <a:endParaRPr lang="en-NZ" dirty="0" smtClean="0">
              <a:solidFill>
                <a:srgbClr val="92D050"/>
              </a:solidFill>
              <a:latin typeface="Forte" panose="03060902040502070203" pitchFamily="66" charset="0"/>
              <a:sym typeface="+mn-ea"/>
            </a:endParaRPr>
          </a:p>
        </p:txBody>
      </p:sp>
      <p:sp>
        <p:nvSpPr>
          <p:cNvPr id="3" name="Content Placeholder 2"/>
          <p:cNvSpPr>
            <a:spLocks noGrp="1"/>
          </p:cNvSpPr>
          <p:nvPr>
            <p:ph idx="1"/>
          </p:nvPr>
        </p:nvSpPr>
        <p:spPr>
          <a:xfrm>
            <a:off x="787400" y="1691005"/>
            <a:ext cx="5424170" cy="5441950"/>
          </a:xfrm>
        </p:spPr>
        <p:txBody>
          <a:bodyPr>
            <a:normAutofit/>
          </a:bodyPr>
          <a:lstStyle/>
          <a:p>
            <a:r>
              <a:rPr lang="en-NZ" i="1" baseline="30000" dirty="0"/>
              <a:t>10 </a:t>
            </a:r>
            <a:r>
              <a:rPr lang="en-NZ" i="1" dirty="0"/>
              <a:t>In a desert land he found him </a:t>
            </a:r>
            <a:r>
              <a:rPr lang="en-NZ" dirty="0"/>
              <a:t>[his people],</a:t>
            </a:r>
            <a:br>
              <a:rPr lang="en-NZ" dirty="0"/>
            </a:br>
            <a:r>
              <a:rPr lang="en-NZ" i="1" dirty="0"/>
              <a:t>    in a barren and howling waste.</a:t>
            </a:r>
            <a:br>
              <a:rPr lang="en-NZ" i="1" dirty="0"/>
            </a:br>
            <a:r>
              <a:rPr lang="en-NZ" i="1" dirty="0"/>
              <a:t>He shielded him and cared for him;</a:t>
            </a:r>
            <a:br>
              <a:rPr lang="en-NZ" i="1" dirty="0"/>
            </a:br>
            <a:r>
              <a:rPr lang="en-NZ" i="1" dirty="0"/>
              <a:t>    he guarded him as the apple of his eye,</a:t>
            </a:r>
            <a:br>
              <a:rPr lang="en-NZ" i="1" dirty="0"/>
            </a:br>
            <a:r>
              <a:rPr lang="en-NZ" i="1" baseline="30000" dirty="0"/>
              <a:t>11 </a:t>
            </a:r>
            <a:r>
              <a:rPr lang="en-NZ" i="1" dirty="0"/>
              <a:t>like an eagle that stirs up its nest</a:t>
            </a:r>
            <a:br>
              <a:rPr lang="en-NZ" i="1" dirty="0"/>
            </a:br>
            <a:r>
              <a:rPr lang="en-NZ" i="1" dirty="0"/>
              <a:t>    and hovers over its young,</a:t>
            </a:r>
            <a:br>
              <a:rPr lang="en-NZ" i="1" dirty="0"/>
            </a:br>
            <a:r>
              <a:rPr lang="en-NZ" i="1" dirty="0"/>
              <a:t>that spreads its wings to catch them</a:t>
            </a:r>
            <a:br>
              <a:rPr lang="en-NZ" i="1" dirty="0"/>
            </a:br>
            <a:r>
              <a:rPr lang="en-NZ" i="1" dirty="0"/>
              <a:t>    and carries them on its pinions.</a:t>
            </a:r>
            <a:endParaRPr lang="en-NZ" i="1" dirty="0"/>
          </a:p>
          <a:p>
            <a:pPr lvl="1" algn="r"/>
            <a:r>
              <a:rPr lang="en-NZ" dirty="0"/>
              <a:t>Deuteronomy 32:10-11</a:t>
            </a:r>
            <a:endParaRPr lang="en-NZ" dirty="0"/>
          </a:p>
          <a:p>
            <a:endParaRPr lang="en-NZ" dirty="0"/>
          </a:p>
        </p:txBody>
      </p:sp>
      <p:pic>
        <p:nvPicPr>
          <p:cNvPr id="4098" name="Picture 2" descr="Image result for eagle with you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27470" y="2193884"/>
            <a:ext cx="5367656" cy="3578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dirty="0">
                <a:solidFill>
                  <a:srgbClr val="FF0000"/>
                </a:solidFill>
                <a:latin typeface="Forte" panose="03060902040502070203" pitchFamily="66" charset="0"/>
              </a:rPr>
              <a:t>Warning!</a:t>
            </a:r>
            <a:endParaRPr lang="en-NZ" sz="5400" dirty="0">
              <a:solidFill>
                <a:srgbClr val="FF0000"/>
              </a:solidFill>
              <a:latin typeface="Forte" panose="03060902040502070203" pitchFamily="66" charset="0"/>
            </a:endParaRPr>
          </a:p>
        </p:txBody>
      </p:sp>
      <p:sp>
        <p:nvSpPr>
          <p:cNvPr id="3" name="Content Placeholder 2"/>
          <p:cNvSpPr>
            <a:spLocks noGrp="1"/>
          </p:cNvSpPr>
          <p:nvPr>
            <p:ph idx="1"/>
          </p:nvPr>
        </p:nvSpPr>
        <p:spPr>
          <a:xfrm>
            <a:off x="7447915" y="2352675"/>
            <a:ext cx="9578340" cy="3824605"/>
          </a:xfrm>
        </p:spPr>
        <p:txBody>
          <a:bodyPr/>
          <a:lstStyle/>
          <a:p>
            <a:pPr lvl="0"/>
            <a:r>
              <a:rPr lang="en-NZ" dirty="0"/>
              <a:t>Idolatry</a:t>
            </a:r>
            <a:endParaRPr lang="en-NZ" dirty="0"/>
          </a:p>
          <a:p>
            <a:pPr lvl="0"/>
            <a:r>
              <a:rPr lang="en-NZ" dirty="0"/>
              <a:t>Sexual immorality</a:t>
            </a:r>
            <a:endParaRPr lang="en-NZ" dirty="0"/>
          </a:p>
          <a:p>
            <a:pPr lvl="0"/>
            <a:r>
              <a:rPr lang="en-NZ" dirty="0"/>
              <a:t>Testing Christ</a:t>
            </a:r>
            <a:endParaRPr lang="en-NZ" dirty="0"/>
          </a:p>
          <a:p>
            <a:pPr lvl="0"/>
            <a:r>
              <a:rPr lang="en-NZ" dirty="0"/>
              <a:t>Grumbling</a:t>
            </a:r>
            <a:endParaRPr lang="en-NZ" dirty="0"/>
          </a:p>
          <a:p>
            <a:endParaRPr lang="en-NZ" dirty="0"/>
          </a:p>
        </p:txBody>
      </p:sp>
      <p:pic>
        <p:nvPicPr>
          <p:cNvPr id="5122" name="Picture 2" descr="Image result for sins of israel dese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126" y="1825625"/>
            <a:ext cx="6300075" cy="3780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dirty="0">
                <a:solidFill>
                  <a:srgbClr val="92D050"/>
                </a:solidFill>
                <a:latin typeface="Forte" panose="03060902040502070203" pitchFamily="66" charset="0"/>
              </a:rPr>
              <a:t>Testing Christ</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a:xfrm>
            <a:off x="838200" y="1825624"/>
            <a:ext cx="10515600" cy="4853471"/>
          </a:xfrm>
        </p:spPr>
        <p:txBody>
          <a:bodyPr>
            <a:normAutofit/>
          </a:bodyPr>
          <a:lstStyle/>
          <a:p>
            <a:r>
              <a:rPr lang="en-NZ" i="1" baseline="30000" dirty="0"/>
              <a:t>1 </a:t>
            </a:r>
            <a:r>
              <a:rPr lang="en-NZ" i="1" dirty="0"/>
              <a:t>The whole Israelite community set out from the Desert of Sin, travelling from place to place as the Lord commanded. They camped at </a:t>
            </a:r>
            <a:r>
              <a:rPr lang="en-NZ" i="1" dirty="0" err="1"/>
              <a:t>Rephidim</a:t>
            </a:r>
            <a:r>
              <a:rPr lang="en-NZ" i="1" dirty="0"/>
              <a:t>, but there was no water for the people to drink. </a:t>
            </a:r>
            <a:r>
              <a:rPr lang="en-NZ" i="1" baseline="30000" dirty="0"/>
              <a:t>2</a:t>
            </a:r>
            <a:r>
              <a:rPr lang="en-NZ" i="1" dirty="0"/>
              <a:t> So they quarrelled with Moses and said, ‘Give us water to drink.’</a:t>
            </a:r>
            <a:endParaRPr lang="en-NZ" i="1" dirty="0"/>
          </a:p>
          <a:p>
            <a:r>
              <a:rPr lang="en-NZ" i="1" dirty="0"/>
              <a:t>Moses replied, ‘Why do you quarrel with me? Why do you put the Lord to the test?’</a:t>
            </a:r>
            <a:endParaRPr lang="en-NZ" i="1" dirty="0"/>
          </a:p>
          <a:p>
            <a:r>
              <a:rPr lang="en-NZ" i="1" baseline="30000" dirty="0"/>
              <a:t>3 </a:t>
            </a:r>
            <a:r>
              <a:rPr lang="en-NZ" i="1" dirty="0"/>
              <a:t>But the people were thirsty for water there, and they grumbled against Moses. They said, ‘Why did you bring us up out of Egypt to make us and our children and livestock die of thirst?’</a:t>
            </a:r>
            <a:endParaRPr lang="en-NZ" i="1" dirty="0"/>
          </a:p>
          <a:p>
            <a:r>
              <a:rPr lang="en-NZ" i="1" baseline="30000" dirty="0"/>
              <a:t>4 </a:t>
            </a:r>
            <a:r>
              <a:rPr lang="en-NZ" i="1" dirty="0"/>
              <a:t>Then Moses cried out to the Lord, ‘What am I to do with these people? They are almost ready to stone me.’</a:t>
            </a:r>
            <a:endParaRPr lang="en-NZ" i="1" dirty="0"/>
          </a:p>
          <a:p>
            <a:endParaRPr lang="en-N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5400" dirty="0">
                <a:solidFill>
                  <a:srgbClr val="92D050"/>
                </a:solidFill>
                <a:latin typeface="Forte" panose="03060902040502070203" pitchFamily="66" charset="0"/>
              </a:rPr>
              <a:t>Testing Christ</a:t>
            </a:r>
            <a:endParaRPr lang="en-NZ" sz="5400" dirty="0">
              <a:solidFill>
                <a:srgbClr val="92D050"/>
              </a:solidFill>
              <a:latin typeface="Forte" panose="03060902040502070203" pitchFamily="66" charset="0"/>
            </a:endParaRPr>
          </a:p>
        </p:txBody>
      </p:sp>
      <p:sp>
        <p:nvSpPr>
          <p:cNvPr id="3" name="Content Placeholder 2"/>
          <p:cNvSpPr>
            <a:spLocks noGrp="1"/>
          </p:cNvSpPr>
          <p:nvPr>
            <p:ph idx="1"/>
          </p:nvPr>
        </p:nvSpPr>
        <p:spPr/>
        <p:txBody>
          <a:bodyPr/>
          <a:lstStyle/>
          <a:p>
            <a:r>
              <a:rPr lang="en-NZ" i="1" baseline="30000" dirty="0"/>
              <a:t>5 </a:t>
            </a:r>
            <a:r>
              <a:rPr lang="en-NZ" i="1" dirty="0"/>
              <a:t>The Lord answered Moses, ‘Go out in front of the people. Take with you some of the elders of Israel and take in your hand the staff with which you struck the Nile, and go. </a:t>
            </a:r>
            <a:r>
              <a:rPr lang="en-NZ" i="1" baseline="30000" dirty="0"/>
              <a:t>6 </a:t>
            </a:r>
            <a:r>
              <a:rPr lang="en-NZ" i="1" dirty="0"/>
              <a:t>I will stand there before you by the rock at </a:t>
            </a:r>
            <a:r>
              <a:rPr lang="en-NZ" i="1" dirty="0" err="1"/>
              <a:t>Horeb</a:t>
            </a:r>
            <a:r>
              <a:rPr lang="en-NZ" i="1" dirty="0"/>
              <a:t>. Strike the rock, and water will come out of it for the people to drink.’ So Moses did this in the sight of the elders of Israel. </a:t>
            </a:r>
            <a:r>
              <a:rPr lang="en-NZ" i="1" baseline="30000" dirty="0"/>
              <a:t>7 </a:t>
            </a:r>
            <a:r>
              <a:rPr lang="en-NZ" i="1" dirty="0"/>
              <a:t>And he called the place </a:t>
            </a:r>
            <a:r>
              <a:rPr lang="en-NZ" i="1" dirty="0" err="1"/>
              <a:t>Massah</a:t>
            </a:r>
            <a:r>
              <a:rPr lang="en-NZ" i="1" dirty="0"/>
              <a:t> [testing] and </a:t>
            </a:r>
            <a:r>
              <a:rPr lang="en-NZ" i="1" dirty="0" err="1"/>
              <a:t>Meribah</a:t>
            </a:r>
            <a:r>
              <a:rPr lang="en-NZ" i="1" dirty="0"/>
              <a:t> [quarrelling] because the Israelites quarrelled and because they tested the Lord saying, ‘Is the Lord among us or not?’ </a:t>
            </a:r>
            <a:endParaRPr lang="en-NZ" i="1" dirty="0"/>
          </a:p>
          <a:p>
            <a:pPr lvl="1" algn="r"/>
            <a:r>
              <a:rPr lang="en-NZ" dirty="0"/>
              <a:t>Exodus 17:1-7</a:t>
            </a:r>
            <a:endParaRPr lang="en-NZ" dirty="0"/>
          </a:p>
          <a:p>
            <a:endParaRPr lang="en-N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4436</Words>
  <Application>WPS Presentation</Application>
  <PresentationFormat>Widescreen</PresentationFormat>
  <Paragraphs>105</Paragraphs>
  <Slides>16</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Forte</vt:lpstr>
      <vt:lpstr>Calibri</vt:lpstr>
      <vt:lpstr>Microsoft YaHei</vt:lpstr>
      <vt:lpstr>Arial Unicode MS</vt:lpstr>
      <vt:lpstr>Calibri Light</vt:lpstr>
      <vt:lpstr>Office Theme</vt:lpstr>
      <vt:lpstr>Warning – danger ahead!</vt:lpstr>
      <vt:lpstr>PowerPoint 演示文稿</vt:lpstr>
      <vt:lpstr>A History Lesson: 1 Corinthians 10</vt:lpstr>
      <vt:lpstr>A History Lesson: 1 Corinthians 10</vt:lpstr>
      <vt:lpstr>PowerPoint 演示文稿</vt:lpstr>
      <vt:lpstr>A History Lesson: 1 Corinthians 10</vt:lpstr>
      <vt:lpstr>Warning!</vt:lpstr>
      <vt:lpstr>Testing Christ</vt:lpstr>
      <vt:lpstr>Testing Christ</vt:lpstr>
      <vt:lpstr>Testing Christ</vt:lpstr>
      <vt:lpstr>Testing Christ</vt:lpstr>
      <vt:lpstr>Example: Job</vt:lpstr>
      <vt:lpstr>Treasures</vt:lpstr>
      <vt:lpstr>PowerPoint 演示文稿</vt:lpstr>
      <vt:lpstr>A Way Out</vt:lpstr>
      <vt:lpstr>So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 – danger ahead!</dc:title>
  <dc:creator>Andrew Cox</dc:creator>
  <cp:lastModifiedBy>Andrew Cox</cp:lastModifiedBy>
  <cp:revision>15</cp:revision>
  <dcterms:created xsi:type="dcterms:W3CDTF">2019-10-11T20:02:00Z</dcterms:created>
  <dcterms:modified xsi:type="dcterms:W3CDTF">2019-10-12T03:12:06Z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1033-11.2.0.8970</vt:lpwstr>
  </property>
</Properties>
</file>