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58" r:id="rId4"/>
    <p:sldId id="259" r:id="rId5"/>
    <p:sldId id="260" r:id="rId6"/>
    <p:sldId id="264" r:id="rId7"/>
    <p:sldId id="261" r:id="rId8"/>
    <p:sldId id="263" r:id="rId9"/>
    <p:sldId id="271" r:id="rId10"/>
    <p:sldId id="262" r:id="rId11"/>
    <p:sldId id="265" r:id="rId12"/>
    <p:sldId id="266" r:id="rId13"/>
    <p:sldId id="267" r:id="rId14"/>
    <p:sldId id="272" r:id="rId15"/>
    <p:sldId id="269" r:id="rId16"/>
    <p:sldId id="268"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76078" autoAdjust="0"/>
  </p:normalViewPr>
  <p:slideViewPr>
    <p:cSldViewPr snapToGrid="0">
      <p:cViewPr>
        <p:scale>
          <a:sx n="73" d="100"/>
          <a:sy n="73" d="100"/>
        </p:scale>
        <p:origin x="51"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A2281-AA08-41A1-A1D2-11B227917999}" type="datetimeFigureOut">
              <a:rPr lang="en-NZ" smtClean="0"/>
              <a:t>10/08/2019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BD772-3C0D-43B5-B85B-DEB1746211B1}" type="slidenum">
              <a:rPr lang="en-NZ" smtClean="0"/>
              <a:t>‹#›</a:t>
            </a:fld>
            <a:endParaRPr lang="en-NZ"/>
          </a:p>
        </p:txBody>
      </p:sp>
    </p:spTree>
    <p:extLst>
      <p:ext uri="{BB962C8B-B14F-4D97-AF65-F5344CB8AC3E}">
        <p14:creationId xmlns:p14="http://schemas.microsoft.com/office/powerpoint/2010/main" val="292398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a:t>
            </a:fld>
            <a:endParaRPr lang="en-NZ"/>
          </a:p>
        </p:txBody>
      </p:sp>
    </p:spTree>
    <p:extLst>
      <p:ext uri="{BB962C8B-B14F-4D97-AF65-F5344CB8AC3E}">
        <p14:creationId xmlns:p14="http://schemas.microsoft.com/office/powerpoint/2010/main" val="193421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My calling testimony</a:t>
            </a:r>
          </a:p>
        </p:txBody>
      </p:sp>
      <p:sp>
        <p:nvSpPr>
          <p:cNvPr id="4" name="Slide Number Placeholder 3"/>
          <p:cNvSpPr>
            <a:spLocks noGrp="1"/>
          </p:cNvSpPr>
          <p:nvPr>
            <p:ph type="sldNum" sz="quarter" idx="10"/>
          </p:nvPr>
        </p:nvSpPr>
        <p:spPr/>
        <p:txBody>
          <a:bodyPr/>
          <a:lstStyle/>
          <a:p>
            <a:fld id="{6F1BD772-3C0D-43B5-B85B-DEB1746211B1}" type="slidenum">
              <a:rPr lang="en-NZ" smtClean="0"/>
              <a:t>10</a:t>
            </a:fld>
            <a:endParaRPr lang="en-NZ"/>
          </a:p>
        </p:txBody>
      </p:sp>
    </p:spTree>
    <p:extLst>
      <p:ext uri="{BB962C8B-B14F-4D97-AF65-F5344CB8AC3E}">
        <p14:creationId xmlns:p14="http://schemas.microsoft.com/office/powerpoint/2010/main" val="57497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ox:</a:t>
            </a:r>
            <a:r>
              <a:rPr lang="en-NZ" baseline="0" dirty="0"/>
              <a:t> We might also say, don’t take all the honey away from the bees who are making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Two extremes: </a:t>
            </a:r>
            <a:r>
              <a:rPr lang="en-NZ" sz="1200" kern="1200" dirty="0">
                <a:solidFill>
                  <a:schemeClr val="tx1"/>
                </a:solidFill>
                <a:effectLst/>
                <a:latin typeface="+mn-lt"/>
                <a:ea typeface="+mn-ea"/>
                <a:cs typeface="+mn-cs"/>
              </a:rPr>
              <a:t>we talk about money too much or not at all. Could we strike a balance?</a:t>
            </a:r>
          </a:p>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11</a:t>
            </a:fld>
            <a:endParaRPr lang="en-NZ"/>
          </a:p>
        </p:txBody>
      </p:sp>
    </p:spTree>
    <p:extLst>
      <p:ext uri="{BB962C8B-B14F-4D97-AF65-F5344CB8AC3E}">
        <p14:creationId xmlns:p14="http://schemas.microsoft.com/office/powerpoint/2010/main" val="247200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Patronage:</a:t>
            </a:r>
            <a:r>
              <a:rPr lang="en-NZ" baseline="0" dirty="0"/>
              <a:t> </a:t>
            </a:r>
            <a:r>
              <a:rPr lang="en-NZ" dirty="0"/>
              <a:t>So they couldn’t exert any influence over</a:t>
            </a:r>
            <a:r>
              <a:rPr lang="en-NZ" baseline="0" dirty="0"/>
              <a:t> him.</a:t>
            </a:r>
          </a:p>
          <a:p>
            <a:r>
              <a:rPr lang="en-NZ" baseline="0" dirty="0"/>
              <a:t>Pay it forward: Paul didn’t want money to be a barrier to people accepting the gospel, so he didn’t seek support from the people he was ministering to.</a:t>
            </a:r>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12</a:t>
            </a:fld>
            <a:endParaRPr lang="en-NZ"/>
          </a:p>
        </p:txBody>
      </p:sp>
    </p:spTree>
    <p:extLst>
      <p:ext uri="{BB962C8B-B14F-4D97-AF65-F5344CB8AC3E}">
        <p14:creationId xmlns:p14="http://schemas.microsoft.com/office/powerpoint/2010/main" val="51200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13</a:t>
            </a:fld>
            <a:endParaRPr lang="en-NZ"/>
          </a:p>
        </p:txBody>
      </p:sp>
    </p:spTree>
    <p:extLst>
      <p:ext uri="{BB962C8B-B14F-4D97-AF65-F5344CB8AC3E}">
        <p14:creationId xmlns:p14="http://schemas.microsoft.com/office/powerpoint/2010/main" val="359081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14</a:t>
            </a:fld>
            <a:endParaRPr lang="en-NZ"/>
          </a:p>
        </p:txBody>
      </p:sp>
    </p:spTree>
    <p:extLst>
      <p:ext uri="{BB962C8B-B14F-4D97-AF65-F5344CB8AC3E}">
        <p14:creationId xmlns:p14="http://schemas.microsoft.com/office/powerpoint/2010/main" val="299328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15</a:t>
            </a:fld>
            <a:endParaRPr lang="en-NZ"/>
          </a:p>
        </p:txBody>
      </p:sp>
    </p:spTree>
    <p:extLst>
      <p:ext uri="{BB962C8B-B14F-4D97-AF65-F5344CB8AC3E}">
        <p14:creationId xmlns:p14="http://schemas.microsoft.com/office/powerpoint/2010/main" val="145994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16</a:t>
            </a:fld>
            <a:endParaRPr lang="en-NZ"/>
          </a:p>
        </p:txBody>
      </p:sp>
    </p:spTree>
    <p:extLst>
      <p:ext uri="{BB962C8B-B14F-4D97-AF65-F5344CB8AC3E}">
        <p14:creationId xmlns:p14="http://schemas.microsoft.com/office/powerpoint/2010/main" val="341364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2005 – I was in Hamilton</a:t>
            </a:r>
            <a:r>
              <a:rPr lang="en-NZ" sz="1200" kern="1200" baseline="0" dirty="0" smtClean="0">
                <a:solidFill>
                  <a:schemeClr val="tx1"/>
                </a:solidFill>
                <a:effectLst/>
                <a:latin typeface="+mn-lt"/>
                <a:ea typeface="+mn-ea"/>
                <a:cs typeface="+mn-cs"/>
              </a:rPr>
              <a:t> catching up with supporters. Free afternoon – movies. “Millions”. Two boys: </a:t>
            </a:r>
            <a:r>
              <a:rPr lang="en-NZ" sz="1200" kern="1200" dirty="0" smtClean="0">
                <a:solidFill>
                  <a:schemeClr val="tx1"/>
                </a:solidFill>
                <a:effectLst/>
                <a:latin typeface="+mn-lt"/>
                <a:ea typeface="+mn-ea"/>
                <a:cs typeface="+mn-cs"/>
              </a:rPr>
              <a:t>Damien and Anthony,</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find themselves in possession over 250,000 pounds!   Anthony wants to invest it, he also wants to buy some cool stuff.  But Daniel wants to use the money to</a:t>
            </a:r>
            <a:r>
              <a:rPr lang="en-NZ" sz="1200" kern="1200" baseline="0" dirty="0" smtClean="0">
                <a:solidFill>
                  <a:schemeClr val="tx1"/>
                </a:solidFill>
                <a:effectLst/>
                <a:latin typeface="+mn-lt"/>
                <a:ea typeface="+mn-ea"/>
                <a:cs typeface="+mn-cs"/>
              </a:rPr>
              <a:t> help others. It all turns to custard of course! </a:t>
            </a:r>
            <a:r>
              <a:rPr lang="en-NZ" sz="1200" kern="1200" dirty="0" smtClean="0">
                <a:solidFill>
                  <a:schemeClr val="tx1"/>
                </a:solidFill>
                <a:effectLst/>
                <a:latin typeface="+mn-lt"/>
                <a:ea typeface="+mn-ea"/>
                <a:cs typeface="+mn-cs"/>
              </a:rPr>
              <a:t>At the end of the film, the family takes an imaginary rocket to Africa and goes to see what happens when you invest</a:t>
            </a:r>
            <a:r>
              <a:rPr lang="en-NZ" sz="1200" kern="1200" baseline="0" dirty="0" smtClean="0">
                <a:solidFill>
                  <a:schemeClr val="tx1"/>
                </a:solidFill>
                <a:effectLst/>
                <a:latin typeface="+mn-lt"/>
                <a:ea typeface="+mn-ea"/>
                <a:cs typeface="+mn-cs"/>
              </a:rPr>
              <a:t> in</a:t>
            </a:r>
            <a:r>
              <a:rPr lang="en-NZ" sz="1200" kern="1200" dirty="0" smtClean="0">
                <a:solidFill>
                  <a:schemeClr val="tx1"/>
                </a:solidFill>
                <a:effectLst/>
                <a:latin typeface="+mn-lt"/>
                <a:ea typeface="+mn-ea"/>
                <a:cs typeface="+mn-cs"/>
              </a:rPr>
              <a:t> something of enormous value: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[Play</a:t>
            </a:r>
            <a:r>
              <a:rPr lang="en-NZ" sz="1200" kern="1200" baseline="0" dirty="0" smtClean="0">
                <a:solidFill>
                  <a:schemeClr val="tx1"/>
                </a:solidFill>
                <a:effectLst/>
                <a:latin typeface="+mn-lt"/>
                <a:ea typeface="+mn-ea"/>
                <a:cs typeface="+mn-cs"/>
              </a:rPr>
              <a:t> clip from “Millions”]</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6F1BD772-3C0D-43B5-B85B-DEB1746211B1}" type="slidenum">
              <a:rPr lang="en-NZ" smtClean="0"/>
              <a:t>17</a:t>
            </a:fld>
            <a:endParaRPr lang="en-NZ"/>
          </a:p>
        </p:txBody>
      </p:sp>
    </p:spTree>
    <p:extLst>
      <p:ext uri="{BB962C8B-B14F-4D97-AF65-F5344CB8AC3E}">
        <p14:creationId xmlns:p14="http://schemas.microsoft.com/office/powerpoint/2010/main" val="29206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2</a:t>
            </a:fld>
            <a:endParaRPr lang="en-NZ"/>
          </a:p>
        </p:txBody>
      </p:sp>
    </p:spTree>
    <p:extLst>
      <p:ext uri="{BB962C8B-B14F-4D97-AF65-F5344CB8AC3E}">
        <p14:creationId xmlns:p14="http://schemas.microsoft.com/office/powerpoint/2010/main" val="38203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F1BD772-3C0D-43B5-B85B-DEB1746211B1}" type="slidenum">
              <a:rPr lang="en-NZ" smtClean="0"/>
              <a:t>3</a:t>
            </a:fld>
            <a:endParaRPr lang="en-NZ"/>
          </a:p>
        </p:txBody>
      </p:sp>
    </p:spTree>
    <p:extLst>
      <p:ext uri="{BB962C8B-B14F-4D97-AF65-F5344CB8AC3E}">
        <p14:creationId xmlns:p14="http://schemas.microsoft.com/office/powerpoint/2010/main" val="132735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Sacred / Secular dichotomy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Prayer, bible study and evangelism are where it’s at and everything else is second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Cultural Mandate: </a:t>
            </a:r>
            <a:r>
              <a:rPr lang="en-NZ" sz="1200" b="0" i="0" kern="1200" dirty="0">
                <a:solidFill>
                  <a:schemeClr val="tx1"/>
                </a:solidFill>
                <a:effectLst/>
                <a:latin typeface="+mn-lt"/>
                <a:ea typeface="+mn-ea"/>
                <a:cs typeface="+mn-cs"/>
              </a:rPr>
              <a:t>We are called to partner with God in his work</a:t>
            </a:r>
            <a:r>
              <a:rPr lang="en-NZ" sz="1200" b="0" i="0" kern="1200" baseline="0" dirty="0">
                <a:solidFill>
                  <a:schemeClr val="tx1"/>
                </a:solidFill>
                <a:effectLst/>
                <a:latin typeface="+mn-lt"/>
                <a:ea typeface="+mn-ea"/>
                <a:cs typeface="+mn-cs"/>
              </a:rPr>
              <a:t> of looking after the world. We are co-creators.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Work </a:t>
            </a:r>
            <a:r>
              <a:rPr lang="en-NZ" dirty="0"/>
              <a:t>that is creative and constructive</a:t>
            </a:r>
            <a:r>
              <a:rPr lang="en-NZ" baseline="0" dirty="0"/>
              <a:t> </a:t>
            </a:r>
            <a:r>
              <a:rPr lang="en-NZ" dirty="0"/>
              <a:t>is</a:t>
            </a:r>
            <a:r>
              <a:rPr lang="en-NZ" baseline="0" dirty="0"/>
              <a:t> intrinsically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Hard Slog: Work,</a:t>
            </a:r>
            <a:r>
              <a:rPr lang="en-NZ" baseline="0" dirty="0"/>
              <a:t> like everything else, has been affected by the Fall.</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4</a:t>
            </a:fld>
            <a:endParaRPr lang="en-NZ"/>
          </a:p>
        </p:txBody>
      </p:sp>
    </p:spTree>
    <p:extLst>
      <p:ext uri="{BB962C8B-B14F-4D97-AF65-F5344CB8AC3E}">
        <p14:creationId xmlns:p14="http://schemas.microsoft.com/office/powerpoint/2010/main" val="4073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That sums it up beautifully, doesn’t it?</a:t>
            </a:r>
          </a:p>
        </p:txBody>
      </p:sp>
      <p:sp>
        <p:nvSpPr>
          <p:cNvPr id="4" name="Slide Number Placeholder 3"/>
          <p:cNvSpPr>
            <a:spLocks noGrp="1"/>
          </p:cNvSpPr>
          <p:nvPr>
            <p:ph type="sldNum" sz="quarter" idx="10"/>
          </p:nvPr>
        </p:nvSpPr>
        <p:spPr/>
        <p:txBody>
          <a:bodyPr/>
          <a:lstStyle/>
          <a:p>
            <a:fld id="{6F1BD772-3C0D-43B5-B85B-DEB1746211B1}" type="slidenum">
              <a:rPr lang="en-NZ" smtClean="0"/>
              <a:t>5</a:t>
            </a:fld>
            <a:endParaRPr lang="en-NZ"/>
          </a:p>
        </p:txBody>
      </p:sp>
    </p:spTree>
    <p:extLst>
      <p:ext uri="{BB962C8B-B14F-4D97-AF65-F5344CB8AC3E}">
        <p14:creationId xmlns:p14="http://schemas.microsoft.com/office/powerpoint/2010/main" val="62397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6</a:t>
            </a:fld>
            <a:endParaRPr lang="en-NZ"/>
          </a:p>
        </p:txBody>
      </p:sp>
    </p:spTree>
    <p:extLst>
      <p:ext uri="{BB962C8B-B14F-4D97-AF65-F5344CB8AC3E}">
        <p14:creationId xmlns:p14="http://schemas.microsoft.com/office/powerpoint/2010/main" val="356778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7</a:t>
            </a:fld>
            <a:endParaRPr lang="en-NZ"/>
          </a:p>
        </p:txBody>
      </p:sp>
    </p:spTree>
    <p:extLst>
      <p:ext uri="{BB962C8B-B14F-4D97-AF65-F5344CB8AC3E}">
        <p14:creationId xmlns:p14="http://schemas.microsoft.com/office/powerpoint/2010/main" val="27896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8</a:t>
            </a:fld>
            <a:endParaRPr lang="en-NZ"/>
          </a:p>
        </p:txBody>
      </p:sp>
    </p:spTree>
    <p:extLst>
      <p:ext uri="{BB962C8B-B14F-4D97-AF65-F5344CB8AC3E}">
        <p14:creationId xmlns:p14="http://schemas.microsoft.com/office/powerpoint/2010/main" val="286770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1BD772-3C0D-43B5-B85B-DEB1746211B1}" type="slidenum">
              <a:rPr lang="en-NZ" smtClean="0"/>
              <a:t>9</a:t>
            </a:fld>
            <a:endParaRPr lang="en-NZ"/>
          </a:p>
        </p:txBody>
      </p:sp>
    </p:spTree>
    <p:extLst>
      <p:ext uri="{BB962C8B-B14F-4D97-AF65-F5344CB8AC3E}">
        <p14:creationId xmlns:p14="http://schemas.microsoft.com/office/powerpoint/2010/main" val="219653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8539C3-CA3E-4C6E-8C39-3B38BBD8E908}" type="datetimeFigureOut">
              <a:rPr lang="en-NZ" smtClean="0"/>
              <a:t>10/08/2019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38632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8539C3-CA3E-4C6E-8C39-3B38BBD8E908}" type="datetimeFigureOut">
              <a:rPr lang="en-NZ" smtClean="0"/>
              <a:t>10/08/2019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154695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8539C3-CA3E-4C6E-8C39-3B38BBD8E908}" type="datetimeFigureOut">
              <a:rPr lang="en-NZ" smtClean="0"/>
              <a:t>10/08/2019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36545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8539C3-CA3E-4C6E-8C39-3B38BBD8E908}" type="datetimeFigureOut">
              <a:rPr lang="en-NZ" smtClean="0"/>
              <a:t>10/08/2019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231942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539C3-CA3E-4C6E-8C39-3B38BBD8E908}" type="datetimeFigureOut">
              <a:rPr lang="en-NZ" smtClean="0"/>
              <a:t>10/08/2019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310240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8539C3-CA3E-4C6E-8C39-3B38BBD8E908}" type="datetimeFigureOut">
              <a:rPr lang="en-NZ" smtClean="0"/>
              <a:t>10/08/2019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16005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8539C3-CA3E-4C6E-8C39-3B38BBD8E908}" type="datetimeFigureOut">
              <a:rPr lang="en-NZ" smtClean="0"/>
              <a:t>10/08/2019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19906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8539C3-CA3E-4C6E-8C39-3B38BBD8E908}" type="datetimeFigureOut">
              <a:rPr lang="en-NZ" smtClean="0"/>
              <a:t>10/08/2019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120316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539C3-CA3E-4C6E-8C39-3B38BBD8E908}" type="datetimeFigureOut">
              <a:rPr lang="en-NZ" smtClean="0"/>
              <a:t>10/08/2019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241699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539C3-CA3E-4C6E-8C39-3B38BBD8E908}" type="datetimeFigureOut">
              <a:rPr lang="en-NZ" smtClean="0"/>
              <a:t>10/08/2019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320153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539C3-CA3E-4C6E-8C39-3B38BBD8E908}" type="datetimeFigureOut">
              <a:rPr lang="en-NZ" smtClean="0"/>
              <a:t>10/08/2019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F1F13CB-9777-4ADA-8B7F-B6BE5C471069}" type="slidenum">
              <a:rPr lang="en-NZ" smtClean="0"/>
              <a:t>‹#›</a:t>
            </a:fld>
            <a:endParaRPr lang="en-NZ"/>
          </a:p>
        </p:txBody>
      </p:sp>
    </p:spTree>
    <p:extLst>
      <p:ext uri="{BB962C8B-B14F-4D97-AF65-F5344CB8AC3E}">
        <p14:creationId xmlns:p14="http://schemas.microsoft.com/office/powerpoint/2010/main" val="385945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539C3-CA3E-4C6E-8C39-3B38BBD8E908}" type="datetimeFigureOut">
              <a:rPr lang="en-NZ" smtClean="0"/>
              <a:t>10/08/2019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F13CB-9777-4ADA-8B7F-B6BE5C471069}" type="slidenum">
              <a:rPr lang="en-NZ" smtClean="0"/>
              <a:t>‹#›</a:t>
            </a:fld>
            <a:endParaRPr lang="en-NZ"/>
          </a:p>
        </p:txBody>
      </p:sp>
    </p:spTree>
    <p:extLst>
      <p:ext uri="{BB962C8B-B14F-4D97-AF65-F5344CB8AC3E}">
        <p14:creationId xmlns:p14="http://schemas.microsoft.com/office/powerpoint/2010/main" val="18359911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77684"/>
            <a:ext cx="9144000" cy="1021489"/>
          </a:xfrm>
        </p:spPr>
        <p:txBody>
          <a:bodyPr/>
          <a:lstStyle/>
          <a:p>
            <a:r>
              <a:rPr lang="en-US" dirty="0">
                <a:solidFill>
                  <a:srgbClr val="BEE395"/>
                </a:solidFill>
                <a:latin typeface="High Tower Text" panose="02040502050506030303" pitchFamily="18" charset="0"/>
              </a:rPr>
              <a:t>“Don’t Muzzle the Ox”</a:t>
            </a:r>
            <a:endParaRPr lang="en-NZ" dirty="0">
              <a:solidFill>
                <a:srgbClr val="BEE395"/>
              </a:solidFill>
              <a:latin typeface="High Tower Text" panose="02040502050506030303" pitchFamily="18" charset="0"/>
            </a:endParaRPr>
          </a:p>
        </p:txBody>
      </p:sp>
      <p:sp>
        <p:nvSpPr>
          <p:cNvPr id="3" name="Subtitle 2"/>
          <p:cNvSpPr>
            <a:spLocks noGrp="1"/>
          </p:cNvSpPr>
          <p:nvPr>
            <p:ph type="subTitle" idx="1"/>
          </p:nvPr>
        </p:nvSpPr>
        <p:spPr>
          <a:xfrm>
            <a:off x="1635034" y="5509215"/>
            <a:ext cx="9144000" cy="1655762"/>
          </a:xfrm>
        </p:spPr>
        <p:txBody>
          <a:bodyPr/>
          <a:lstStyle/>
          <a:p>
            <a:r>
              <a:rPr lang="en-US" dirty="0"/>
              <a:t>Funding the Great Commission</a:t>
            </a:r>
          </a:p>
          <a:p>
            <a:r>
              <a:rPr lang="en-US" dirty="0"/>
              <a:t>1 Corinthians 9:3-14</a:t>
            </a:r>
            <a:endParaRPr lang="en-NZ" dirty="0"/>
          </a:p>
        </p:txBody>
      </p:sp>
      <p:pic>
        <p:nvPicPr>
          <p:cNvPr id="6146" name="Picture 2" descr="Image result for Donât Muzzle the 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790" y="2171247"/>
            <a:ext cx="2162419" cy="314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59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4800" dirty="0">
                <a:solidFill>
                  <a:srgbClr val="BEE395"/>
                </a:solidFill>
                <a:latin typeface="High Tower Text" panose="02040502050506030303" pitchFamily="18" charset="0"/>
              </a:rPr>
              <a:t>Some are called to serve the Lord full time or part time</a:t>
            </a:r>
          </a:p>
        </p:txBody>
      </p:sp>
      <p:sp>
        <p:nvSpPr>
          <p:cNvPr id="3" name="Content Placeholder 2"/>
          <p:cNvSpPr>
            <a:spLocks noGrp="1"/>
          </p:cNvSpPr>
          <p:nvPr>
            <p:ph idx="1"/>
          </p:nvPr>
        </p:nvSpPr>
        <p:spPr/>
        <p:txBody>
          <a:bodyPr/>
          <a:lstStyle/>
          <a:p>
            <a:r>
              <a:rPr lang="en-NZ" dirty="0"/>
              <a:t>E.g. Paul:</a:t>
            </a:r>
            <a:r>
              <a:rPr lang="en-NZ" i="1" dirty="0"/>
              <a:t> “The God of our ancestors has chosen you to know his will and to see the Righteous One and to hear words from his mouth. </a:t>
            </a:r>
            <a:r>
              <a:rPr lang="en-NZ" b="1" i="1" baseline="30000" dirty="0"/>
              <a:t>15 </a:t>
            </a:r>
            <a:r>
              <a:rPr lang="en-NZ" i="1" dirty="0"/>
              <a:t>You will be his witness to all people of what you have seen and heard. </a:t>
            </a:r>
          </a:p>
          <a:p>
            <a:pPr lvl="1" algn="r"/>
            <a:r>
              <a:rPr lang="en-NZ" dirty="0"/>
              <a:t>Acts 22:14-15</a:t>
            </a:r>
          </a:p>
          <a:p>
            <a:r>
              <a:rPr lang="en-NZ" dirty="0"/>
              <a:t>E.g. me</a:t>
            </a:r>
          </a:p>
          <a:p>
            <a:r>
              <a:rPr lang="en-NZ" dirty="0"/>
              <a:t>My life passion: </a:t>
            </a:r>
            <a:r>
              <a:rPr lang="en-NZ" i="1" dirty="0"/>
              <a:t>“Seeing people amazed and inspired by the gospel and equipped to be agents of societal transformation.”</a:t>
            </a:r>
          </a:p>
          <a:p>
            <a:endParaRPr lang="en-NZ" dirty="0"/>
          </a:p>
          <a:p>
            <a:endParaRPr lang="en-NZ" dirty="0"/>
          </a:p>
        </p:txBody>
      </p:sp>
    </p:spTree>
    <p:extLst>
      <p:ext uri="{BB962C8B-B14F-4D97-AF65-F5344CB8AC3E}">
        <p14:creationId xmlns:p14="http://schemas.microsoft.com/office/powerpoint/2010/main" val="9620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a:solidFill>
                  <a:srgbClr val="BEE395"/>
                </a:solidFill>
                <a:latin typeface="High Tower Text" panose="02040502050506030303" pitchFamily="18" charset="0"/>
              </a:rPr>
              <a:t>They are funded by the Lord’s people, their own work or a combination of the two</a:t>
            </a:r>
          </a:p>
        </p:txBody>
      </p:sp>
      <p:sp>
        <p:nvSpPr>
          <p:cNvPr id="3" name="Content Placeholder 2"/>
          <p:cNvSpPr>
            <a:spLocks noGrp="1"/>
          </p:cNvSpPr>
          <p:nvPr>
            <p:ph idx="1"/>
          </p:nvPr>
        </p:nvSpPr>
        <p:spPr/>
        <p:txBody>
          <a:bodyPr/>
          <a:lstStyle/>
          <a:p>
            <a:r>
              <a:rPr lang="en-NZ" dirty="0"/>
              <a:t>‘Do not muzzle an ox while it is treading out the grain.’ (1 Cor. 9:9, quoting Deut. 25:4)</a:t>
            </a:r>
          </a:p>
          <a:p>
            <a:r>
              <a:rPr lang="en-NZ" dirty="0"/>
              <a:t>Those who preach the gospel should receive their living from the gospel (14)</a:t>
            </a:r>
          </a:p>
          <a:p>
            <a:r>
              <a:rPr lang="en-NZ" dirty="0"/>
              <a:t>Two extremes in talking about giving in the church</a:t>
            </a:r>
          </a:p>
          <a:p>
            <a:r>
              <a:rPr lang="en-NZ" dirty="0"/>
              <a:t>We do not have to be embarrassed about asking for money because giving is a good thing and the Lord’s work is a great </a:t>
            </a:r>
            <a:r>
              <a:rPr lang="en-NZ" dirty="0" smtClean="0"/>
              <a:t>investment!</a:t>
            </a:r>
            <a:endParaRPr lang="en-NZ" dirty="0"/>
          </a:p>
          <a:p>
            <a:r>
              <a:rPr lang="en-NZ" dirty="0"/>
              <a:t>“Called to a less blessed life”</a:t>
            </a:r>
          </a:p>
          <a:p>
            <a:r>
              <a:rPr lang="en-NZ" dirty="0"/>
              <a:t>“It is more blessed to give than receive” - Jesus</a:t>
            </a:r>
          </a:p>
        </p:txBody>
      </p:sp>
    </p:spTree>
    <p:extLst>
      <p:ext uri="{BB962C8B-B14F-4D97-AF65-F5344CB8AC3E}">
        <p14:creationId xmlns:p14="http://schemas.microsoft.com/office/powerpoint/2010/main" val="26232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BEE395"/>
                </a:solidFill>
                <a:latin typeface="High Tower Text" panose="02040502050506030303" pitchFamily="18" charset="0"/>
              </a:rPr>
              <a:t>They are funded by the Lord’s people, their own work or a combination of the two</a:t>
            </a:r>
          </a:p>
        </p:txBody>
      </p:sp>
      <p:sp>
        <p:nvSpPr>
          <p:cNvPr id="3" name="Content Placeholder 2"/>
          <p:cNvSpPr>
            <a:spLocks noGrp="1"/>
          </p:cNvSpPr>
          <p:nvPr>
            <p:ph idx="1"/>
          </p:nvPr>
        </p:nvSpPr>
        <p:spPr/>
        <p:txBody>
          <a:bodyPr/>
          <a:lstStyle/>
          <a:p>
            <a:r>
              <a:rPr lang="en-NZ" dirty="0"/>
              <a:t>Paul didn’t fit the mould of the travelling orator because he didn’t ask them for money </a:t>
            </a:r>
          </a:p>
          <a:p>
            <a:r>
              <a:rPr lang="en-NZ" dirty="0"/>
              <a:t>He received support: </a:t>
            </a:r>
            <a:r>
              <a:rPr lang="en-NZ" b="1" i="1" baseline="30000" dirty="0"/>
              <a:t>8 </a:t>
            </a:r>
            <a:r>
              <a:rPr lang="en-NZ" i="1" dirty="0"/>
              <a:t>I robbed other churches by receiving support from them so as to serve you. </a:t>
            </a:r>
            <a:r>
              <a:rPr lang="en-NZ" b="1" i="1" baseline="30000" dirty="0"/>
              <a:t>9 </a:t>
            </a:r>
            <a:r>
              <a:rPr lang="en-NZ" i="1" dirty="0"/>
              <a:t>And when I was with you and needed something, I was not a burden to anyone, for the brothers who came from Macedonia supplied what I needed. I have kept myself from being a burden to you in any way, and will continue to do so</a:t>
            </a:r>
            <a:r>
              <a:rPr lang="en-NZ" dirty="0"/>
              <a:t>. (2 Cor. 11:8-9)</a:t>
            </a:r>
          </a:p>
          <a:p>
            <a:r>
              <a:rPr lang="en-NZ" dirty="0"/>
              <a:t>He had his own business: He worked with leather to make tents and preached in the hot part of the day and after work</a:t>
            </a:r>
          </a:p>
        </p:txBody>
      </p:sp>
    </p:spTree>
    <p:extLst>
      <p:ext uri="{BB962C8B-B14F-4D97-AF65-F5344CB8AC3E}">
        <p14:creationId xmlns:p14="http://schemas.microsoft.com/office/powerpoint/2010/main" val="14873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211F1-6DEF-407B-8C34-1D3809F3453A}"/>
              </a:ext>
            </a:extLst>
          </p:cNvPr>
          <p:cNvSpPr>
            <a:spLocks noGrp="1"/>
          </p:cNvSpPr>
          <p:nvPr>
            <p:ph type="title"/>
          </p:nvPr>
        </p:nvSpPr>
        <p:spPr/>
        <p:txBody>
          <a:bodyPr>
            <a:normAutofit/>
          </a:bodyPr>
          <a:lstStyle/>
          <a:p>
            <a:r>
              <a:rPr lang="en-NZ" dirty="0">
                <a:solidFill>
                  <a:srgbClr val="BEE395"/>
                </a:solidFill>
                <a:latin typeface="High Tower Text" panose="02040502050506030303" pitchFamily="18" charset="0"/>
              </a:rPr>
              <a:t>They are funded by the Lord’s people, their own work or a combination of the two</a:t>
            </a:r>
          </a:p>
        </p:txBody>
      </p:sp>
      <p:graphicFrame>
        <p:nvGraphicFramePr>
          <p:cNvPr id="4" name="Content Placeholder 3">
            <a:extLst>
              <a:ext uri="{FF2B5EF4-FFF2-40B4-BE49-F238E27FC236}">
                <a16:creationId xmlns="" xmlns:a16="http://schemas.microsoft.com/office/drawing/2014/main" id="{D1697724-80EA-4CDB-8A11-F72BA0D61AD1}"/>
              </a:ext>
            </a:extLst>
          </p:cNvPr>
          <p:cNvGraphicFramePr>
            <a:graphicFrameLocks noGrp="1"/>
          </p:cNvGraphicFramePr>
          <p:nvPr>
            <p:ph idx="1"/>
            <p:extLst>
              <p:ext uri="{D42A27DB-BD31-4B8C-83A1-F6EECF244321}">
                <p14:modId xmlns:p14="http://schemas.microsoft.com/office/powerpoint/2010/main" val="3452102971"/>
              </p:ext>
            </p:extLst>
          </p:nvPr>
        </p:nvGraphicFramePr>
        <p:xfrm>
          <a:off x="838200" y="1825625"/>
          <a:ext cx="10515600" cy="4351338"/>
        </p:xfrm>
        <a:graphic>
          <a:graphicData uri="http://schemas.openxmlformats.org/drawingml/2006/table">
            <a:tbl>
              <a:tblPr firstRow="1" bandRow="1">
                <a:tableStyleId>{93296810-A885-4BE3-A3E7-6D5BEEA58F35}</a:tableStyleId>
              </a:tblPr>
              <a:tblGrid>
                <a:gridCol w="6700935">
                  <a:extLst>
                    <a:ext uri="{9D8B030D-6E8A-4147-A177-3AD203B41FA5}">
                      <a16:colId xmlns="" xmlns:a16="http://schemas.microsoft.com/office/drawing/2014/main" val="2266402115"/>
                    </a:ext>
                  </a:extLst>
                </a:gridCol>
                <a:gridCol w="3814665">
                  <a:extLst>
                    <a:ext uri="{9D8B030D-6E8A-4147-A177-3AD203B41FA5}">
                      <a16:colId xmlns="" xmlns:a16="http://schemas.microsoft.com/office/drawing/2014/main" val="1231222822"/>
                    </a:ext>
                  </a:extLst>
                </a:gridCol>
              </a:tblGrid>
              <a:tr h="370840">
                <a:tc gridSpan="2">
                  <a:txBody>
                    <a:bodyPr/>
                    <a:lstStyle/>
                    <a:p>
                      <a:pPr algn="ctr"/>
                      <a:r>
                        <a:rPr lang="en-US" sz="3200" dirty="0"/>
                        <a:t>Tentmaking</a:t>
                      </a:r>
                      <a:endParaRPr lang="en-NZ" sz="3200" dirty="0"/>
                    </a:p>
                  </a:txBody>
                  <a:tcPr/>
                </a:tc>
                <a:tc hMerge="1">
                  <a:txBody>
                    <a:bodyPr/>
                    <a:lstStyle/>
                    <a:p>
                      <a:endParaRPr lang="en-NZ" dirty="0"/>
                    </a:p>
                  </a:txBody>
                  <a:tcPr/>
                </a:tc>
                <a:extLst>
                  <a:ext uri="{0D108BD9-81ED-4DB2-BD59-A6C34878D82A}">
                    <a16:rowId xmlns="" xmlns:a16="http://schemas.microsoft.com/office/drawing/2014/main" val="1904016635"/>
                  </a:ext>
                </a:extLst>
              </a:tr>
              <a:tr h="370840">
                <a:tc>
                  <a:txBody>
                    <a:bodyPr/>
                    <a:lstStyle/>
                    <a:p>
                      <a:r>
                        <a:rPr lang="en-US" sz="2700" dirty="0"/>
                        <a:t>Pro’s</a:t>
                      </a:r>
                      <a:endParaRPr lang="en-NZ" sz="2700" b="1" dirty="0"/>
                    </a:p>
                  </a:txBody>
                  <a:tcPr/>
                </a:tc>
                <a:tc>
                  <a:txBody>
                    <a:bodyPr/>
                    <a:lstStyle/>
                    <a:p>
                      <a:r>
                        <a:rPr lang="en-US" sz="2700" dirty="0"/>
                        <a:t>Cons</a:t>
                      </a:r>
                      <a:endParaRPr lang="en-NZ" sz="2700" b="1" dirty="0"/>
                    </a:p>
                  </a:txBody>
                  <a:tcPr/>
                </a:tc>
                <a:extLst>
                  <a:ext uri="{0D108BD9-81ED-4DB2-BD59-A6C34878D82A}">
                    <a16:rowId xmlns="" xmlns:a16="http://schemas.microsoft.com/office/drawing/2014/main" val="1938691281"/>
                  </a:ext>
                </a:extLst>
              </a:tr>
              <a:tr h="370840">
                <a:tc>
                  <a:txBody>
                    <a:bodyPr/>
                    <a:lstStyle/>
                    <a:p>
                      <a:pPr marL="457200" indent="-457200">
                        <a:buFont typeface="Arial" panose="020B0604020202020204" pitchFamily="34" charset="0"/>
                        <a:buChar char="•"/>
                      </a:pPr>
                      <a:r>
                        <a:rPr lang="en-US" sz="2700" dirty="0"/>
                        <a:t>Not </a:t>
                      </a:r>
                      <a:r>
                        <a:rPr lang="en-US" sz="2700" dirty="0" smtClean="0"/>
                        <a:t>vulnerable to </a:t>
                      </a:r>
                      <a:r>
                        <a:rPr lang="en-US" sz="2700" dirty="0"/>
                        <a:t>manipulation from major donors</a:t>
                      </a:r>
                    </a:p>
                    <a:p>
                      <a:pPr marL="457200" indent="-457200">
                        <a:buFont typeface="Arial" panose="020B0604020202020204" pitchFamily="34" charset="0"/>
                        <a:buChar char="•"/>
                      </a:pPr>
                      <a:r>
                        <a:rPr lang="en-US" sz="2700" dirty="0"/>
                        <a:t>Relieves the target group of any financial burden esp. </a:t>
                      </a:r>
                      <a:r>
                        <a:rPr lang="en-US" sz="2700" dirty="0" smtClean="0"/>
                        <a:t>new church </a:t>
                      </a:r>
                      <a:r>
                        <a:rPr lang="en-US" sz="2700" dirty="0"/>
                        <a:t>plants</a:t>
                      </a:r>
                    </a:p>
                    <a:p>
                      <a:pPr marL="457200" indent="-457200">
                        <a:buFont typeface="Arial" panose="020B0604020202020204" pitchFamily="34" charset="0"/>
                        <a:buChar char="•"/>
                      </a:pPr>
                      <a:r>
                        <a:rPr lang="en-US" sz="2700" dirty="0"/>
                        <a:t>Can get into creative access countries without having “missionary” on their visa</a:t>
                      </a:r>
                    </a:p>
                    <a:p>
                      <a:pPr marL="457200" indent="-457200">
                        <a:buFont typeface="Arial" panose="020B0604020202020204" pitchFamily="34" charset="0"/>
                        <a:buChar char="•"/>
                      </a:pPr>
                      <a:r>
                        <a:rPr lang="en-US" sz="2700" dirty="0"/>
                        <a:t>Can build relationships in the marketplace</a:t>
                      </a:r>
                    </a:p>
                    <a:p>
                      <a:pPr marL="457200" indent="-457200">
                        <a:buFont typeface="Arial" panose="020B0604020202020204" pitchFamily="34" charset="0"/>
                        <a:buChar char="•"/>
                      </a:pPr>
                      <a:r>
                        <a:rPr lang="en-US" sz="2700" dirty="0"/>
                        <a:t>Cheaper to fund </a:t>
                      </a:r>
                      <a:r>
                        <a:rPr lang="en-US" sz="2700" dirty="0" smtClean="0"/>
                        <a:t>missionaries</a:t>
                      </a:r>
                    </a:p>
                    <a:p>
                      <a:pPr marL="457200" indent="-457200">
                        <a:buFont typeface="Arial" panose="020B0604020202020204" pitchFamily="34" charset="0"/>
                        <a:buChar char="•"/>
                      </a:pPr>
                      <a:endParaRPr lang="en-US" sz="2700" dirty="0"/>
                    </a:p>
                  </a:txBody>
                  <a:tcPr/>
                </a:tc>
                <a:tc>
                  <a:txBody>
                    <a:bodyPr/>
                    <a:lstStyle/>
                    <a:p>
                      <a:pPr marL="457200" indent="-457200">
                        <a:buFont typeface="Arial" panose="020B0604020202020204" pitchFamily="34" charset="0"/>
                        <a:buChar char="•"/>
                      </a:pPr>
                      <a:endParaRPr lang="en-NZ" sz="2700" dirty="0"/>
                    </a:p>
                  </a:txBody>
                  <a:tcPr/>
                </a:tc>
                <a:extLst>
                  <a:ext uri="{0D108BD9-81ED-4DB2-BD59-A6C34878D82A}">
                    <a16:rowId xmlns="" xmlns:a16="http://schemas.microsoft.com/office/drawing/2014/main" val="587084933"/>
                  </a:ext>
                </a:extLst>
              </a:tr>
            </a:tbl>
          </a:graphicData>
        </a:graphic>
      </p:graphicFrame>
    </p:spTree>
    <p:extLst>
      <p:ext uri="{BB962C8B-B14F-4D97-AF65-F5344CB8AC3E}">
        <p14:creationId xmlns:p14="http://schemas.microsoft.com/office/powerpoint/2010/main" val="406197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211F1-6DEF-407B-8C34-1D3809F3453A}"/>
              </a:ext>
            </a:extLst>
          </p:cNvPr>
          <p:cNvSpPr>
            <a:spLocks noGrp="1"/>
          </p:cNvSpPr>
          <p:nvPr>
            <p:ph type="title"/>
          </p:nvPr>
        </p:nvSpPr>
        <p:spPr/>
        <p:txBody>
          <a:bodyPr>
            <a:normAutofit/>
          </a:bodyPr>
          <a:lstStyle/>
          <a:p>
            <a:r>
              <a:rPr lang="en-NZ" dirty="0">
                <a:solidFill>
                  <a:srgbClr val="BEE395"/>
                </a:solidFill>
                <a:latin typeface="High Tower Text" panose="02040502050506030303" pitchFamily="18" charset="0"/>
              </a:rPr>
              <a:t>They are funded by the Lord’s people, their own work or a combination of the two</a:t>
            </a:r>
          </a:p>
        </p:txBody>
      </p:sp>
      <p:graphicFrame>
        <p:nvGraphicFramePr>
          <p:cNvPr id="4" name="Content Placeholder 3">
            <a:extLst>
              <a:ext uri="{FF2B5EF4-FFF2-40B4-BE49-F238E27FC236}">
                <a16:creationId xmlns="" xmlns:a16="http://schemas.microsoft.com/office/drawing/2014/main" id="{D1697724-80EA-4CDB-8A11-F72BA0D61AD1}"/>
              </a:ext>
            </a:extLst>
          </p:cNvPr>
          <p:cNvGraphicFramePr>
            <a:graphicFrameLocks noGrp="1"/>
          </p:cNvGraphicFramePr>
          <p:nvPr>
            <p:ph idx="1"/>
            <p:extLst>
              <p:ext uri="{D42A27DB-BD31-4B8C-83A1-F6EECF244321}">
                <p14:modId xmlns:p14="http://schemas.microsoft.com/office/powerpoint/2010/main" val="1908984360"/>
              </p:ext>
            </p:extLst>
          </p:nvPr>
        </p:nvGraphicFramePr>
        <p:xfrm>
          <a:off x="838200" y="1825625"/>
          <a:ext cx="10515600" cy="4351338"/>
        </p:xfrm>
        <a:graphic>
          <a:graphicData uri="http://schemas.openxmlformats.org/drawingml/2006/table">
            <a:tbl>
              <a:tblPr firstRow="1" bandRow="1">
                <a:tableStyleId>{93296810-A885-4BE3-A3E7-6D5BEEA58F35}</a:tableStyleId>
              </a:tblPr>
              <a:tblGrid>
                <a:gridCol w="6700935">
                  <a:extLst>
                    <a:ext uri="{9D8B030D-6E8A-4147-A177-3AD203B41FA5}">
                      <a16:colId xmlns="" xmlns:a16="http://schemas.microsoft.com/office/drawing/2014/main" val="2266402115"/>
                    </a:ext>
                  </a:extLst>
                </a:gridCol>
                <a:gridCol w="3814665">
                  <a:extLst>
                    <a:ext uri="{9D8B030D-6E8A-4147-A177-3AD203B41FA5}">
                      <a16:colId xmlns="" xmlns:a16="http://schemas.microsoft.com/office/drawing/2014/main" val="1231222822"/>
                    </a:ext>
                  </a:extLst>
                </a:gridCol>
              </a:tblGrid>
              <a:tr h="370840">
                <a:tc gridSpan="2">
                  <a:txBody>
                    <a:bodyPr/>
                    <a:lstStyle/>
                    <a:p>
                      <a:pPr algn="ctr"/>
                      <a:r>
                        <a:rPr lang="en-US" sz="3200" dirty="0"/>
                        <a:t>Tentmaking</a:t>
                      </a:r>
                      <a:endParaRPr lang="en-NZ" sz="3200" dirty="0"/>
                    </a:p>
                  </a:txBody>
                  <a:tcPr/>
                </a:tc>
                <a:tc hMerge="1">
                  <a:txBody>
                    <a:bodyPr/>
                    <a:lstStyle/>
                    <a:p>
                      <a:endParaRPr lang="en-NZ" dirty="0"/>
                    </a:p>
                  </a:txBody>
                  <a:tcPr/>
                </a:tc>
                <a:extLst>
                  <a:ext uri="{0D108BD9-81ED-4DB2-BD59-A6C34878D82A}">
                    <a16:rowId xmlns="" xmlns:a16="http://schemas.microsoft.com/office/drawing/2014/main" val="1904016635"/>
                  </a:ext>
                </a:extLst>
              </a:tr>
              <a:tr h="370840">
                <a:tc>
                  <a:txBody>
                    <a:bodyPr/>
                    <a:lstStyle/>
                    <a:p>
                      <a:r>
                        <a:rPr lang="en-US" sz="2700" dirty="0"/>
                        <a:t>Pro’s</a:t>
                      </a:r>
                      <a:endParaRPr lang="en-NZ" sz="2700" b="1" dirty="0"/>
                    </a:p>
                  </a:txBody>
                  <a:tcPr/>
                </a:tc>
                <a:tc>
                  <a:txBody>
                    <a:bodyPr/>
                    <a:lstStyle/>
                    <a:p>
                      <a:r>
                        <a:rPr lang="en-US" sz="2700" dirty="0"/>
                        <a:t>Cons</a:t>
                      </a:r>
                      <a:endParaRPr lang="en-NZ" sz="2700" b="1" dirty="0"/>
                    </a:p>
                  </a:txBody>
                  <a:tcPr/>
                </a:tc>
                <a:extLst>
                  <a:ext uri="{0D108BD9-81ED-4DB2-BD59-A6C34878D82A}">
                    <a16:rowId xmlns="" xmlns:a16="http://schemas.microsoft.com/office/drawing/2014/main" val="1938691281"/>
                  </a:ext>
                </a:extLst>
              </a:tr>
              <a:tr h="370840">
                <a:tc>
                  <a:txBody>
                    <a:bodyPr/>
                    <a:lstStyle/>
                    <a:p>
                      <a:pPr marL="457200" indent="-457200">
                        <a:buFont typeface="Arial" panose="020B0604020202020204" pitchFamily="34" charset="0"/>
                        <a:buChar char="•"/>
                      </a:pPr>
                      <a:r>
                        <a:rPr lang="en-US" sz="2700" dirty="0" smtClean="0"/>
                        <a:t>Not vulnerable to manipulation from major donors</a:t>
                      </a:r>
                    </a:p>
                    <a:p>
                      <a:pPr marL="457200" indent="-457200">
                        <a:buFont typeface="Arial" panose="020B0604020202020204" pitchFamily="34" charset="0"/>
                        <a:buChar char="•"/>
                      </a:pPr>
                      <a:r>
                        <a:rPr lang="en-US" sz="2700" dirty="0" smtClean="0"/>
                        <a:t>Relieves </a:t>
                      </a:r>
                      <a:r>
                        <a:rPr lang="en-US" sz="2700" dirty="0"/>
                        <a:t>the target group of any financial burden esp. </a:t>
                      </a:r>
                      <a:r>
                        <a:rPr lang="en-US" sz="2700" dirty="0" smtClean="0"/>
                        <a:t>new church </a:t>
                      </a:r>
                      <a:r>
                        <a:rPr lang="en-US" sz="2700" dirty="0"/>
                        <a:t>plants</a:t>
                      </a:r>
                    </a:p>
                    <a:p>
                      <a:pPr marL="457200" indent="-457200">
                        <a:buFont typeface="Arial" panose="020B0604020202020204" pitchFamily="34" charset="0"/>
                        <a:buChar char="•"/>
                      </a:pPr>
                      <a:r>
                        <a:rPr lang="en-US" sz="2700" dirty="0"/>
                        <a:t>Can get into creative access countries without having “missionary” on their visa</a:t>
                      </a:r>
                    </a:p>
                    <a:p>
                      <a:pPr marL="457200" indent="-457200">
                        <a:buFont typeface="Arial" panose="020B0604020202020204" pitchFamily="34" charset="0"/>
                        <a:buChar char="•"/>
                      </a:pPr>
                      <a:r>
                        <a:rPr lang="en-US" sz="2700" dirty="0"/>
                        <a:t>Can build relationships in the marketplace</a:t>
                      </a:r>
                    </a:p>
                    <a:p>
                      <a:pPr marL="457200" indent="-457200">
                        <a:buFont typeface="Arial" panose="020B0604020202020204" pitchFamily="34" charset="0"/>
                        <a:buChar char="•"/>
                      </a:pPr>
                      <a:r>
                        <a:rPr lang="en-US" sz="2700" dirty="0"/>
                        <a:t>Cheaper to fund missionaries</a:t>
                      </a:r>
                    </a:p>
                  </a:txBody>
                  <a:tcPr/>
                </a:tc>
                <a:tc>
                  <a:txBody>
                    <a:bodyPr/>
                    <a:lstStyle/>
                    <a:p>
                      <a:pPr marL="457200" indent="-457200">
                        <a:buFont typeface="Arial" panose="020B0604020202020204" pitchFamily="34" charset="0"/>
                        <a:buChar char="•"/>
                      </a:pPr>
                      <a:r>
                        <a:rPr lang="en-US" sz="2700" dirty="0"/>
                        <a:t>Less time to devote to </a:t>
                      </a:r>
                      <a:r>
                        <a:rPr lang="en-US" sz="2700" kern="1200" dirty="0">
                          <a:effectLst/>
                        </a:rPr>
                        <a:t>evangelism, discipleship, preaching, teaching, etc.</a:t>
                      </a:r>
                    </a:p>
                    <a:p>
                      <a:pPr marL="457200" indent="-457200">
                        <a:buFont typeface="Arial" panose="020B0604020202020204" pitchFamily="34" charset="0"/>
                        <a:buChar char="•"/>
                      </a:pPr>
                      <a:r>
                        <a:rPr lang="en-US" sz="2700" kern="1200" dirty="0">
                          <a:effectLst/>
                        </a:rPr>
                        <a:t>May result in the pastor or missionary “living on the smell of an oily rag”</a:t>
                      </a:r>
                      <a:endParaRPr lang="en-NZ" sz="2700" dirty="0"/>
                    </a:p>
                  </a:txBody>
                  <a:tcPr/>
                </a:tc>
                <a:extLst>
                  <a:ext uri="{0D108BD9-81ED-4DB2-BD59-A6C34878D82A}">
                    <a16:rowId xmlns="" xmlns:a16="http://schemas.microsoft.com/office/drawing/2014/main" val="587084933"/>
                  </a:ext>
                </a:extLst>
              </a:tr>
            </a:tbl>
          </a:graphicData>
        </a:graphic>
      </p:graphicFrame>
    </p:spTree>
    <p:extLst>
      <p:ext uri="{BB962C8B-B14F-4D97-AF65-F5344CB8AC3E}">
        <p14:creationId xmlns:p14="http://schemas.microsoft.com/office/powerpoint/2010/main" val="2660732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59108C-C449-4B5C-B99C-DC6E76859A5D}"/>
              </a:ext>
            </a:extLst>
          </p:cNvPr>
          <p:cNvSpPr>
            <a:spLocks noGrp="1"/>
          </p:cNvSpPr>
          <p:nvPr>
            <p:ph type="title"/>
          </p:nvPr>
        </p:nvSpPr>
        <p:spPr/>
        <p:txBody>
          <a:bodyPr>
            <a:normAutofit/>
          </a:bodyPr>
          <a:lstStyle/>
          <a:p>
            <a:r>
              <a:rPr lang="en-US" sz="4800" dirty="0">
                <a:solidFill>
                  <a:srgbClr val="BEE395"/>
                </a:solidFill>
                <a:latin typeface="High Tower Text" panose="02040502050506030303" pitchFamily="18" charset="0"/>
              </a:rPr>
              <a:t>Who should we give to?</a:t>
            </a:r>
            <a:endParaRPr lang="en-NZ" sz="4800" dirty="0">
              <a:solidFill>
                <a:srgbClr val="BEE395"/>
              </a:solidFill>
              <a:latin typeface="High Tower Text" panose="02040502050506030303" pitchFamily="18" charset="0"/>
            </a:endParaRPr>
          </a:p>
        </p:txBody>
      </p:sp>
      <p:sp>
        <p:nvSpPr>
          <p:cNvPr id="3" name="Content Placeholder 2">
            <a:extLst>
              <a:ext uri="{FF2B5EF4-FFF2-40B4-BE49-F238E27FC236}">
                <a16:creationId xmlns="" xmlns:a16="http://schemas.microsoft.com/office/drawing/2014/main" id="{3D32DBEC-A845-4DC6-A092-783BEC132BF3}"/>
              </a:ext>
            </a:extLst>
          </p:cNvPr>
          <p:cNvSpPr>
            <a:spLocks noGrp="1"/>
          </p:cNvSpPr>
          <p:nvPr>
            <p:ph idx="1"/>
          </p:nvPr>
        </p:nvSpPr>
        <p:spPr>
          <a:xfrm>
            <a:off x="4996543" y="1825625"/>
            <a:ext cx="6357256" cy="4705804"/>
          </a:xfrm>
        </p:spPr>
        <p:txBody>
          <a:bodyPr/>
          <a:lstStyle/>
          <a:p>
            <a:r>
              <a:rPr lang="en-US" dirty="0"/>
              <a:t>To meet the needs of believers in your own church (Eph 4:28, Gal 6:10, 1 John </a:t>
            </a:r>
            <a:r>
              <a:rPr lang="en-US" dirty="0" smtClean="0"/>
              <a:t>3:17)</a:t>
            </a:r>
            <a:endParaRPr lang="en-US" dirty="0"/>
          </a:p>
          <a:p>
            <a:r>
              <a:rPr lang="en-US" dirty="0"/>
              <a:t>To meet the needs of believers in other churches </a:t>
            </a:r>
            <a:r>
              <a:rPr lang="en-US" dirty="0" smtClean="0"/>
              <a:t>(Rom 15:25-26</a:t>
            </a:r>
            <a:r>
              <a:rPr lang="en-US" dirty="0"/>
              <a:t>)</a:t>
            </a:r>
          </a:p>
          <a:p>
            <a:r>
              <a:rPr lang="en-US" dirty="0"/>
              <a:t>To meet the needs of people exercising serving God on a full-time basis (Phil </a:t>
            </a:r>
            <a:r>
              <a:rPr lang="en-US" dirty="0" smtClean="0"/>
              <a:t>4:10, </a:t>
            </a:r>
            <a:r>
              <a:rPr lang="en-US" dirty="0"/>
              <a:t>1 </a:t>
            </a:r>
            <a:r>
              <a:rPr lang="en-US" dirty="0" err="1"/>
              <a:t>Cor</a:t>
            </a:r>
            <a:r>
              <a:rPr lang="en-US" dirty="0"/>
              <a:t> </a:t>
            </a:r>
            <a:r>
              <a:rPr lang="en-US" dirty="0" smtClean="0"/>
              <a:t>9:1-11)</a:t>
            </a:r>
            <a:endParaRPr lang="en-US" dirty="0"/>
          </a:p>
          <a:p>
            <a:r>
              <a:rPr lang="en-US" dirty="0"/>
              <a:t>To meet the needs of non-believers (Gal 6:10)</a:t>
            </a:r>
          </a:p>
          <a:p>
            <a:endParaRPr lang="en-NZ" dirty="0"/>
          </a:p>
        </p:txBody>
      </p:sp>
      <p:pic>
        <p:nvPicPr>
          <p:cNvPr id="5122" name="Picture 2" descr="Image result for galatians 6: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4062549" cy="406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7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475BE4-D8B3-47DE-B90D-38109F8E648C}"/>
              </a:ext>
            </a:extLst>
          </p:cNvPr>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What has God called you to do?</a:t>
            </a:r>
          </a:p>
        </p:txBody>
      </p:sp>
      <p:sp>
        <p:nvSpPr>
          <p:cNvPr id="3" name="Content Placeholder 2">
            <a:extLst>
              <a:ext uri="{FF2B5EF4-FFF2-40B4-BE49-F238E27FC236}">
                <a16:creationId xmlns="" xmlns:a16="http://schemas.microsoft.com/office/drawing/2014/main" id="{78EEE284-D94F-4E8E-94EA-F0DC851CB95F}"/>
              </a:ext>
            </a:extLst>
          </p:cNvPr>
          <p:cNvSpPr>
            <a:spLocks noGrp="1"/>
          </p:cNvSpPr>
          <p:nvPr>
            <p:ph idx="1"/>
          </p:nvPr>
        </p:nvSpPr>
        <p:spPr>
          <a:xfrm>
            <a:off x="838200" y="1825624"/>
            <a:ext cx="10515600" cy="5209658"/>
          </a:xfrm>
        </p:spPr>
        <p:txBody>
          <a:bodyPr>
            <a:normAutofit/>
          </a:bodyPr>
          <a:lstStyle/>
          <a:p>
            <a:r>
              <a:rPr lang="en-NZ" dirty="0"/>
              <a:t>Paul was called to preach the gospel - </a:t>
            </a:r>
            <a:r>
              <a:rPr lang="en-US" i="1" dirty="0"/>
              <a:t>when I preach the gospel, I cannot boast, since I am compelled to preach. Woe to me if I do not preach the gospel! </a:t>
            </a:r>
            <a:r>
              <a:rPr lang="en-US" dirty="0"/>
              <a:t>(16)</a:t>
            </a:r>
          </a:p>
          <a:p>
            <a:r>
              <a:rPr lang="en-US" dirty="0"/>
              <a:t>What keeps </a:t>
            </a:r>
            <a:r>
              <a:rPr lang="en-US" u="sng" dirty="0"/>
              <a:t>you</a:t>
            </a:r>
            <a:r>
              <a:rPr lang="en-US" dirty="0"/>
              <a:t> up at night – other than the new baby? </a:t>
            </a:r>
            <a:r>
              <a:rPr lang="en-US" dirty="0">
                <a:sym typeface="Wingdings" panose="05000000000000000000" pitchFamily="2" charset="2"/>
              </a:rPr>
              <a:t></a:t>
            </a:r>
          </a:p>
          <a:p>
            <a:r>
              <a:rPr lang="en-US" dirty="0">
                <a:sym typeface="Wingdings" panose="05000000000000000000" pitchFamily="2" charset="2"/>
              </a:rPr>
              <a:t>Explore full-time ministry </a:t>
            </a:r>
            <a:r>
              <a:rPr lang="en-US" dirty="0" smtClean="0">
                <a:sym typeface="Wingdings" panose="05000000000000000000" pitchFamily="2" charset="2"/>
              </a:rPr>
              <a:t>by doing some theological </a:t>
            </a:r>
            <a:r>
              <a:rPr lang="en-US" dirty="0">
                <a:sym typeface="Wingdings" panose="05000000000000000000" pitchFamily="2" charset="2"/>
              </a:rPr>
              <a:t>study, </a:t>
            </a:r>
            <a:r>
              <a:rPr lang="en-US" dirty="0" smtClean="0">
                <a:sym typeface="Wingdings" panose="05000000000000000000" pitchFamily="2" charset="2"/>
              </a:rPr>
              <a:t>going on a short-term </a:t>
            </a:r>
            <a:r>
              <a:rPr lang="en-US" dirty="0">
                <a:sym typeface="Wingdings" panose="05000000000000000000" pitchFamily="2" charset="2"/>
              </a:rPr>
              <a:t>mission </a:t>
            </a:r>
            <a:r>
              <a:rPr lang="en-US" dirty="0" smtClean="0">
                <a:sym typeface="Wingdings" panose="05000000000000000000" pitchFamily="2" charset="2"/>
              </a:rPr>
              <a:t>or doing an internship for a year</a:t>
            </a:r>
            <a:endParaRPr lang="en-US" dirty="0">
              <a:sym typeface="Wingdings" panose="05000000000000000000" pitchFamily="2" charset="2"/>
            </a:endParaRPr>
          </a:p>
          <a:p>
            <a:r>
              <a:rPr lang="en-US" dirty="0">
                <a:sym typeface="Wingdings" panose="05000000000000000000" pitchFamily="2" charset="2"/>
              </a:rPr>
              <a:t>If God is calling you to </a:t>
            </a:r>
            <a:r>
              <a:rPr lang="en-US" dirty="0" smtClean="0">
                <a:sym typeface="Wingdings" panose="05000000000000000000" pitchFamily="2" charset="2"/>
              </a:rPr>
              <a:t>full-time </a:t>
            </a:r>
            <a:r>
              <a:rPr lang="en-US" dirty="0">
                <a:sym typeface="Wingdings" panose="05000000000000000000" pitchFamily="2" charset="2"/>
              </a:rPr>
              <a:t>ministry, he will supply your needs!</a:t>
            </a:r>
          </a:p>
          <a:p>
            <a:r>
              <a:rPr lang="en-US" dirty="0">
                <a:sym typeface="Wingdings" panose="05000000000000000000" pitchFamily="2" charset="2"/>
              </a:rPr>
              <a:t>If God is calling you to serve Him in the marketplace, then seek to excel in all you do and seek first the kingdom of God as you spend, save and give the resources he has entrusted you with.</a:t>
            </a:r>
            <a:endParaRPr lang="en-NZ" dirty="0"/>
          </a:p>
          <a:p>
            <a:endParaRPr lang="en-NZ" dirty="0"/>
          </a:p>
        </p:txBody>
      </p:sp>
    </p:spTree>
    <p:extLst>
      <p:ext uri="{BB962C8B-B14F-4D97-AF65-F5344CB8AC3E}">
        <p14:creationId xmlns:p14="http://schemas.microsoft.com/office/powerpoint/2010/main" val="324905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57ACD-4454-491E-B4F6-F8C754A57DC8}"/>
              </a:ext>
            </a:extLst>
          </p:cNvPr>
          <p:cNvSpPr>
            <a:spLocks noGrp="1"/>
          </p:cNvSpPr>
          <p:nvPr>
            <p:ph type="title"/>
          </p:nvPr>
        </p:nvSpPr>
        <p:spPr/>
        <p:txBody>
          <a:bodyPr>
            <a:normAutofit/>
          </a:bodyPr>
          <a:lstStyle/>
          <a:p>
            <a:r>
              <a:rPr lang="en-US" sz="4800" dirty="0">
                <a:solidFill>
                  <a:srgbClr val="BEE395"/>
                </a:solidFill>
                <a:latin typeface="High Tower Text" panose="02040502050506030303" pitchFamily="18" charset="0"/>
              </a:rPr>
              <a:t>The reward</a:t>
            </a:r>
            <a:endParaRPr lang="en-NZ" sz="4800" dirty="0">
              <a:solidFill>
                <a:srgbClr val="BEE395"/>
              </a:solidFill>
              <a:latin typeface="High Tower Text" panose="02040502050506030303" pitchFamily="18" charset="0"/>
            </a:endParaRPr>
          </a:p>
        </p:txBody>
      </p:sp>
      <p:sp>
        <p:nvSpPr>
          <p:cNvPr id="3" name="Content Placeholder 2">
            <a:extLst>
              <a:ext uri="{FF2B5EF4-FFF2-40B4-BE49-F238E27FC236}">
                <a16:creationId xmlns="" xmlns:a16="http://schemas.microsoft.com/office/drawing/2014/main" id="{4F5ADCFC-8DF3-463C-91ED-3CA1C4081A14}"/>
              </a:ext>
            </a:extLst>
          </p:cNvPr>
          <p:cNvSpPr>
            <a:spLocks noGrp="1"/>
          </p:cNvSpPr>
          <p:nvPr>
            <p:ph idx="1"/>
          </p:nvPr>
        </p:nvSpPr>
        <p:spPr>
          <a:xfrm>
            <a:off x="838200" y="1825625"/>
            <a:ext cx="5618584" cy="4351338"/>
          </a:xfrm>
        </p:spPr>
        <p:txBody>
          <a:bodyPr/>
          <a:lstStyle/>
          <a:p>
            <a:r>
              <a:rPr lang="en-US" i="1" baseline="30000" dirty="0"/>
              <a:t>24 </a:t>
            </a:r>
            <a:r>
              <a:rPr lang="en-US" i="1" dirty="0"/>
              <a:t>Do you not know that in a race all the runners run, but only one gets the prize? Run in such a way as to get the prize. </a:t>
            </a:r>
            <a:r>
              <a:rPr lang="en-US" i="1" baseline="30000" dirty="0"/>
              <a:t>25</a:t>
            </a:r>
            <a:r>
              <a:rPr lang="en-US" i="1" dirty="0"/>
              <a:t> Everyone who competes in the games goes into strict training. They do it to get a crown that will not last; but we do it to get a crown that will last for ever. </a:t>
            </a:r>
          </a:p>
          <a:p>
            <a:pPr lvl="1" algn="r"/>
            <a:r>
              <a:rPr lang="en-US" dirty="0"/>
              <a:t>1 Cor 9:24-25</a:t>
            </a:r>
            <a:endParaRPr lang="en-NZ" dirty="0"/>
          </a:p>
        </p:txBody>
      </p:sp>
      <p:pic>
        <p:nvPicPr>
          <p:cNvPr id="1026" name="Picture 2" descr="Image result for imperishable crown">
            <a:extLst>
              <a:ext uri="{FF2B5EF4-FFF2-40B4-BE49-F238E27FC236}">
                <a16:creationId xmlns="" xmlns:a16="http://schemas.microsoft.com/office/drawing/2014/main" id="{9EE81A51-60ED-4CEB-BD48-D2E1186D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14" y="1825625"/>
            <a:ext cx="4430486" cy="443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You are a minister!</a:t>
            </a:r>
          </a:p>
        </p:txBody>
      </p:sp>
      <p:sp>
        <p:nvSpPr>
          <p:cNvPr id="3" name="Content Placeholder 2"/>
          <p:cNvSpPr>
            <a:spLocks noGrp="1"/>
          </p:cNvSpPr>
          <p:nvPr>
            <p:ph idx="1"/>
          </p:nvPr>
        </p:nvSpPr>
        <p:spPr>
          <a:xfrm>
            <a:off x="4082142" y="1825625"/>
            <a:ext cx="7271657" cy="4351338"/>
          </a:xfrm>
        </p:spPr>
        <p:txBody>
          <a:bodyPr/>
          <a:lstStyle/>
          <a:p>
            <a:r>
              <a:rPr lang="en-NZ" b="1" i="1" baseline="30000" dirty="0"/>
              <a:t>11 </a:t>
            </a:r>
            <a:r>
              <a:rPr lang="en-NZ" i="1" dirty="0"/>
              <a:t>So Christ himself gave the apostles, the prophets, the evangelists, the pastors and teachers, </a:t>
            </a:r>
            <a:r>
              <a:rPr lang="en-NZ" b="1" i="1" baseline="30000" dirty="0"/>
              <a:t>12 </a:t>
            </a:r>
            <a:r>
              <a:rPr lang="en-NZ" i="1" dirty="0"/>
              <a:t>to equip his people for works of service [ministry], so that the body of Christ may be built up</a:t>
            </a:r>
          </a:p>
          <a:p>
            <a:pPr lvl="1" algn="r"/>
            <a:r>
              <a:rPr lang="en-NZ" dirty="0" err="1"/>
              <a:t>Eph</a:t>
            </a:r>
            <a:r>
              <a:rPr lang="en-NZ" dirty="0"/>
              <a:t> 4:11-12</a:t>
            </a:r>
          </a:p>
          <a:p>
            <a:r>
              <a:rPr lang="en-NZ" dirty="0"/>
              <a:t>What is the role of the apostles, prophets, evangelists, pastors and teachers?</a:t>
            </a:r>
          </a:p>
          <a:p>
            <a:r>
              <a:rPr lang="en-NZ" dirty="0"/>
              <a:t>What is the role of God’s people?</a:t>
            </a:r>
          </a:p>
        </p:txBody>
      </p:sp>
      <p:pic>
        <p:nvPicPr>
          <p:cNvPr id="1026" name="Picture 2" descr="Image result for who, me?"/>
          <p:cNvPicPr>
            <a:picLocks noChangeAspect="1" noChangeArrowheads="1"/>
          </p:cNvPicPr>
          <p:nvPr/>
        </p:nvPicPr>
        <p:blipFill rotWithShape="1">
          <a:blip r:embed="rId3">
            <a:extLst>
              <a:ext uri="{28A0092B-C50C-407E-A947-70E740481C1C}">
                <a14:useLocalDpi xmlns:a14="http://schemas.microsoft.com/office/drawing/2010/main" val="0"/>
              </a:ext>
            </a:extLst>
          </a:blip>
          <a:srcRect l="21699" t="10966" r="21165" b="10457"/>
          <a:stretch/>
        </p:blipFill>
        <p:spPr bwMode="auto">
          <a:xfrm>
            <a:off x="933994" y="2335077"/>
            <a:ext cx="2782389" cy="261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97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You are a priest!</a:t>
            </a:r>
          </a:p>
        </p:txBody>
      </p:sp>
      <p:sp>
        <p:nvSpPr>
          <p:cNvPr id="3" name="Content Placeholder 2"/>
          <p:cNvSpPr>
            <a:spLocks noGrp="1"/>
          </p:cNvSpPr>
          <p:nvPr>
            <p:ph idx="1"/>
          </p:nvPr>
        </p:nvSpPr>
        <p:spPr/>
        <p:txBody>
          <a:bodyPr/>
          <a:lstStyle/>
          <a:p>
            <a:r>
              <a:rPr lang="en-NZ" i="1" dirty="0"/>
              <a:t>To him who loves us and has freed us from our sins by his blood, </a:t>
            </a:r>
            <a:r>
              <a:rPr lang="en-NZ" b="1" i="1" baseline="30000" dirty="0"/>
              <a:t>6 </a:t>
            </a:r>
            <a:r>
              <a:rPr lang="en-NZ" i="1" dirty="0"/>
              <a:t>and has made us to be a kingdom and priests to serve his God and Father – to him be glory and power for ever and ever! Amen.</a:t>
            </a:r>
          </a:p>
          <a:p>
            <a:pPr lvl="1" algn="r"/>
            <a:r>
              <a:rPr lang="en-NZ" dirty="0"/>
              <a:t>Rev 1:5b-6</a:t>
            </a:r>
          </a:p>
          <a:p>
            <a:r>
              <a:rPr lang="en-NZ" i="1" dirty="0"/>
              <a:t>But you are a chosen people, a royal priesthood, a holy nation, God’s special possession, that you may declare the praises of him who called you out of darkness into his wonderful light.</a:t>
            </a:r>
          </a:p>
          <a:p>
            <a:pPr lvl="1" algn="r"/>
            <a:r>
              <a:rPr lang="en-NZ" dirty="0"/>
              <a:t>1 Peter 2:9</a:t>
            </a:r>
          </a:p>
          <a:p>
            <a:r>
              <a:rPr lang="en-NZ" dirty="0"/>
              <a:t>What is our job as priests?</a:t>
            </a:r>
          </a:p>
        </p:txBody>
      </p:sp>
    </p:spTree>
    <p:extLst>
      <p:ext uri="{BB962C8B-B14F-4D97-AF65-F5344CB8AC3E}">
        <p14:creationId xmlns:p14="http://schemas.microsoft.com/office/powerpoint/2010/main" val="331779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Unfortunately …</a:t>
            </a:r>
          </a:p>
        </p:txBody>
      </p:sp>
      <p:sp>
        <p:nvSpPr>
          <p:cNvPr id="3" name="Content Placeholder 2"/>
          <p:cNvSpPr>
            <a:spLocks noGrp="1"/>
          </p:cNvSpPr>
          <p:nvPr>
            <p:ph idx="1"/>
          </p:nvPr>
        </p:nvSpPr>
        <p:spPr>
          <a:xfrm>
            <a:off x="838200" y="1825625"/>
            <a:ext cx="6365966" cy="4927872"/>
          </a:xfrm>
        </p:spPr>
        <p:txBody>
          <a:bodyPr>
            <a:normAutofit/>
          </a:bodyPr>
          <a:lstStyle/>
          <a:p>
            <a:r>
              <a:rPr lang="en-NZ" dirty="0"/>
              <a:t>We have devalued “secular work” – why?</a:t>
            </a:r>
          </a:p>
          <a:p>
            <a:r>
              <a:rPr lang="en-NZ" dirty="0" smtClean="0"/>
              <a:t>We </a:t>
            </a:r>
            <a:r>
              <a:rPr lang="en-NZ" dirty="0"/>
              <a:t>don’t have a great view of work in general</a:t>
            </a:r>
          </a:p>
          <a:p>
            <a:pPr lvl="1"/>
            <a:r>
              <a:rPr lang="en-NZ" dirty="0"/>
              <a:t>The Cultural Mandate: </a:t>
            </a:r>
            <a:r>
              <a:rPr lang="en-NZ" i="1" dirty="0"/>
              <a:t>God blessed them and said to them, Be fruitful and increase in number; fill the earth and subdue it. Rule over the fish in the sea and the birds in the sky and over every living creature that moves on the ground. </a:t>
            </a:r>
            <a:r>
              <a:rPr lang="en-NZ" dirty="0"/>
              <a:t>Genesis 1:28</a:t>
            </a:r>
          </a:p>
          <a:p>
            <a:pPr lvl="1"/>
            <a:r>
              <a:rPr lang="en-NZ" dirty="0"/>
              <a:t>The Hard Slog: </a:t>
            </a:r>
            <a:r>
              <a:rPr lang="en-NZ" i="1" dirty="0"/>
              <a:t>‘Cursed is the ground because of you; through painful toil you will eat food from it all the days of your life.’ </a:t>
            </a:r>
            <a:r>
              <a:rPr lang="en-NZ" dirty="0"/>
              <a:t>Genesis 3:17</a:t>
            </a:r>
          </a:p>
        </p:txBody>
      </p:sp>
      <p:pic>
        <p:nvPicPr>
          <p:cNvPr id="2050" name="Picture 2" descr="Image result for painful t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704" y="2547892"/>
            <a:ext cx="4360203" cy="290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So, all work is valuable to God</a:t>
            </a:r>
          </a:p>
        </p:txBody>
      </p:sp>
      <p:sp>
        <p:nvSpPr>
          <p:cNvPr id="3" name="Content Placeholder 2"/>
          <p:cNvSpPr>
            <a:spLocks noGrp="1"/>
          </p:cNvSpPr>
          <p:nvPr>
            <p:ph idx="1"/>
          </p:nvPr>
        </p:nvSpPr>
        <p:spPr>
          <a:xfrm>
            <a:off x="838200" y="1825625"/>
            <a:ext cx="6313714" cy="4888684"/>
          </a:xfrm>
        </p:spPr>
        <p:txBody>
          <a:bodyPr>
            <a:normAutofit/>
          </a:bodyPr>
          <a:lstStyle/>
          <a:p>
            <a:r>
              <a:rPr lang="en-NZ" b="1" i="1" baseline="30000" dirty="0"/>
              <a:t>22 </a:t>
            </a:r>
            <a:r>
              <a:rPr lang="en-NZ" i="1" dirty="0"/>
              <a:t>Slaves [today = employees], obey your earthly masters in everything; and do it, not only when their eye is on you and to curry their favour, but with sincerity of heart and reverence for the Lord. </a:t>
            </a:r>
            <a:r>
              <a:rPr lang="en-NZ" b="1" i="1" baseline="30000" dirty="0"/>
              <a:t>23 </a:t>
            </a:r>
            <a:r>
              <a:rPr lang="en-NZ" i="1" dirty="0"/>
              <a:t>Whatever you do, work at it with all your heart, as working for the Lord, not for human masters, </a:t>
            </a:r>
            <a:r>
              <a:rPr lang="en-NZ" b="1" i="1" baseline="30000" dirty="0"/>
              <a:t>24 </a:t>
            </a:r>
            <a:r>
              <a:rPr lang="en-NZ" i="1" dirty="0"/>
              <a:t>since you know that you will receive an inheritance from the Lord as a reward. It is the Lord Christ you are serving.</a:t>
            </a:r>
          </a:p>
          <a:p>
            <a:pPr lvl="1" algn="r"/>
            <a:r>
              <a:rPr lang="en-NZ" dirty="0"/>
              <a:t>Colossians 3:22-24</a:t>
            </a:r>
          </a:p>
        </p:txBody>
      </p:sp>
      <p:pic>
        <p:nvPicPr>
          <p:cNvPr id="3074" name="Picture 2" descr="Image result for hard working employ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2576195"/>
            <a:ext cx="40005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9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So, all work is valuable to God</a:t>
            </a:r>
          </a:p>
        </p:txBody>
      </p:sp>
      <p:sp>
        <p:nvSpPr>
          <p:cNvPr id="3" name="Content Placeholder 2"/>
          <p:cNvSpPr>
            <a:spLocks noGrp="1"/>
          </p:cNvSpPr>
          <p:nvPr>
            <p:ph idx="1"/>
          </p:nvPr>
        </p:nvSpPr>
        <p:spPr>
          <a:xfrm>
            <a:off x="4401402" y="1825625"/>
            <a:ext cx="6952397" cy="4351338"/>
          </a:xfrm>
        </p:spPr>
        <p:txBody>
          <a:bodyPr>
            <a:normAutofit/>
          </a:bodyPr>
          <a:lstStyle/>
          <a:p>
            <a:endParaRPr lang="en-NZ" dirty="0"/>
          </a:p>
          <a:p>
            <a:r>
              <a:rPr lang="en-NZ" i="1" dirty="0"/>
              <a:t>“And we are now men … not minors and invalids in a protected corner, not cowards fleeing before a revolution, but guides, redeemers, and benefactors, obeying the Almighty effort, and advancing on Chaos and the Dark.”</a:t>
            </a:r>
          </a:p>
          <a:p>
            <a:pPr lvl="1" algn="r"/>
            <a:r>
              <a:rPr lang="en-NZ" dirty="0"/>
              <a:t>Ralph Waldo Emerson</a:t>
            </a:r>
          </a:p>
        </p:txBody>
      </p:sp>
      <p:pic>
        <p:nvPicPr>
          <p:cNvPr id="2050" name="Picture 2" descr="Image result for Ralph Waldo Emerson"/>
          <p:cNvPicPr>
            <a:picLocks noChangeAspect="1" noChangeArrowheads="1"/>
          </p:cNvPicPr>
          <p:nvPr/>
        </p:nvPicPr>
        <p:blipFill rotWithShape="1">
          <a:blip r:embed="rId3">
            <a:extLst>
              <a:ext uri="{28A0092B-C50C-407E-A947-70E740481C1C}">
                <a14:useLocalDpi xmlns:a14="http://schemas.microsoft.com/office/drawing/2010/main" val="0"/>
              </a:ext>
            </a:extLst>
          </a:blip>
          <a:srcRect l="22664" r="24346"/>
          <a:stretch/>
        </p:blipFill>
        <p:spPr bwMode="auto">
          <a:xfrm>
            <a:off x="661917" y="2164852"/>
            <a:ext cx="3398294" cy="427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87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12673" cy="1325563"/>
          </a:xfrm>
        </p:spPr>
        <p:txBody>
          <a:bodyPr>
            <a:noAutofit/>
          </a:bodyPr>
          <a:lstStyle/>
          <a:p>
            <a:r>
              <a:rPr lang="en-NZ" sz="4800" dirty="0">
                <a:solidFill>
                  <a:srgbClr val="BEE395"/>
                </a:solidFill>
                <a:latin typeface="High Tower Text" panose="02040502050506030303" pitchFamily="18" charset="0"/>
              </a:rPr>
              <a:t>Whether you are a …</a:t>
            </a:r>
          </a:p>
        </p:txBody>
      </p:sp>
      <p:sp>
        <p:nvSpPr>
          <p:cNvPr id="3" name="Content Placeholder 2"/>
          <p:cNvSpPr>
            <a:spLocks noGrp="1"/>
          </p:cNvSpPr>
          <p:nvPr>
            <p:ph idx="1"/>
          </p:nvPr>
        </p:nvSpPr>
        <p:spPr>
          <a:xfrm>
            <a:off x="838200" y="1825625"/>
            <a:ext cx="4412673" cy="4351338"/>
          </a:xfrm>
        </p:spPr>
        <p:txBody>
          <a:bodyPr/>
          <a:lstStyle/>
          <a:p>
            <a:r>
              <a:rPr lang="en-NZ" dirty="0"/>
              <a:t>Your work matters to God</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309" y="74024"/>
            <a:ext cx="6345094" cy="678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Identifying Your Passion</a:t>
            </a:r>
          </a:p>
        </p:txBody>
      </p:sp>
      <p:sp>
        <p:nvSpPr>
          <p:cNvPr id="3" name="Content Placeholder 2"/>
          <p:cNvSpPr>
            <a:spLocks noGrp="1"/>
          </p:cNvSpPr>
          <p:nvPr>
            <p:ph idx="1"/>
          </p:nvPr>
        </p:nvSpPr>
        <p:spPr>
          <a:xfrm>
            <a:off x="838200" y="1825625"/>
            <a:ext cx="10515600" cy="4873048"/>
          </a:xfrm>
        </p:spPr>
        <p:txBody>
          <a:bodyPr>
            <a:normAutofit/>
          </a:bodyPr>
          <a:lstStyle/>
          <a:p>
            <a:r>
              <a:rPr lang="en-NZ" dirty="0"/>
              <a:t>If you could snap your fingers and know that you couldn't fail, what would you do that would be most fulfilling personally and be of help to others?</a:t>
            </a:r>
          </a:p>
          <a:p>
            <a:r>
              <a:rPr lang="en-NZ" dirty="0"/>
              <a:t>What do you repeatedly see that annoys or angers you, which if changed, would benefit others?</a:t>
            </a:r>
          </a:p>
          <a:p>
            <a:r>
              <a:rPr lang="en-NZ" dirty="0"/>
              <a:t>l care about some things more than others. l care most about …</a:t>
            </a:r>
          </a:p>
          <a:p>
            <a:r>
              <a:rPr lang="en-NZ" dirty="0"/>
              <a:t>At the end of my life, I'd love to be able to look back and know that I have done something about …</a:t>
            </a:r>
          </a:p>
        </p:txBody>
      </p:sp>
    </p:spTree>
    <p:extLst>
      <p:ext uri="{BB962C8B-B14F-4D97-AF65-F5344CB8AC3E}">
        <p14:creationId xmlns:p14="http://schemas.microsoft.com/office/powerpoint/2010/main" val="3129812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800" dirty="0">
                <a:solidFill>
                  <a:srgbClr val="BEE395"/>
                </a:solidFill>
                <a:latin typeface="High Tower Text" panose="02040502050506030303" pitchFamily="18" charset="0"/>
              </a:rPr>
              <a:t>Identifying Your Passion</a:t>
            </a:r>
          </a:p>
        </p:txBody>
      </p:sp>
      <p:sp>
        <p:nvSpPr>
          <p:cNvPr id="3" name="Content Placeholder 2"/>
          <p:cNvSpPr>
            <a:spLocks noGrp="1"/>
          </p:cNvSpPr>
          <p:nvPr>
            <p:ph idx="1"/>
          </p:nvPr>
        </p:nvSpPr>
        <p:spPr>
          <a:xfrm>
            <a:off x="838200" y="1825625"/>
            <a:ext cx="10515600" cy="4873048"/>
          </a:xfrm>
        </p:spPr>
        <p:txBody>
          <a:bodyPr>
            <a:normAutofit/>
          </a:bodyPr>
          <a:lstStyle/>
          <a:p>
            <a:r>
              <a:rPr lang="en-NZ" dirty="0"/>
              <a:t>List your top 3 to 5 most meaningful and positive experiences. Briefly describe what you achieved and why it meant so much to you. </a:t>
            </a:r>
          </a:p>
          <a:p>
            <a:r>
              <a:rPr lang="en-NZ" dirty="0"/>
              <a:t>Based on your responses to this exercise, what do think your main career passion might be?</a:t>
            </a:r>
          </a:p>
          <a:p>
            <a:r>
              <a:rPr lang="en-NZ" dirty="0"/>
              <a:t>Based on your responses, what do you think your main life passion might be?</a:t>
            </a:r>
            <a:endParaRPr lang="en-NZ" dirty="0">
              <a:effectLst/>
            </a:endParaRPr>
          </a:p>
        </p:txBody>
      </p:sp>
      <p:pic>
        <p:nvPicPr>
          <p:cNvPr id="4098" name="Picture 2" descr="Image result for Pa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884" y="4359922"/>
            <a:ext cx="4677501" cy="23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817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1231</Words>
  <Application>Microsoft Office PowerPoint</Application>
  <PresentationFormat>Widescreen</PresentationFormat>
  <Paragraphs>120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High Tower Text</vt:lpstr>
      <vt:lpstr>Wingdings</vt:lpstr>
      <vt:lpstr>Office Theme</vt:lpstr>
      <vt:lpstr>“Don’t Muzzle the Ox”</vt:lpstr>
      <vt:lpstr>You are a minister!</vt:lpstr>
      <vt:lpstr>You are a priest!</vt:lpstr>
      <vt:lpstr>Unfortunately …</vt:lpstr>
      <vt:lpstr>So, all work is valuable to God</vt:lpstr>
      <vt:lpstr>So, all work is valuable to God</vt:lpstr>
      <vt:lpstr>Whether you are a …</vt:lpstr>
      <vt:lpstr>Identifying Your Passion</vt:lpstr>
      <vt:lpstr>Identifying Your Passion</vt:lpstr>
      <vt:lpstr>Some are called to serve the Lord full time or part time</vt:lpstr>
      <vt:lpstr>They are funded by the Lord’s people, their own work or a combination of the two</vt:lpstr>
      <vt:lpstr>They are funded by the Lord’s people, their own work or a combination of the two</vt:lpstr>
      <vt:lpstr>They are funded by the Lord’s people, their own work or a combination of the two</vt:lpstr>
      <vt:lpstr>They are funded by the Lord’s people, their own work or a combination of the two</vt:lpstr>
      <vt:lpstr>Who should we give to?</vt:lpstr>
      <vt:lpstr>What has God called you to do?</vt:lpstr>
      <vt:lpstr>The reward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30</cp:revision>
  <dcterms:created xsi:type="dcterms:W3CDTF">2019-08-08T23:11:35Z</dcterms:created>
  <dcterms:modified xsi:type="dcterms:W3CDTF">2019-08-10T03:24:16Z</dcterms:modified>
</cp:coreProperties>
</file>